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0" r:id="rId2"/>
    <p:sldMasterId id="2147483658" r:id="rId3"/>
  </p:sldMasterIdLst>
  <p:notesMasterIdLst>
    <p:notesMasterId r:id="rId57"/>
  </p:notesMasterIdLst>
  <p:handoutMasterIdLst>
    <p:handoutMasterId r:id="rId58"/>
  </p:handoutMasterIdLst>
  <p:sldIdLst>
    <p:sldId id="468" r:id="rId4"/>
    <p:sldId id="469"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2" r:id="rId38"/>
    <p:sldId id="503" r:id="rId39"/>
    <p:sldId id="504" r:id="rId40"/>
    <p:sldId id="505" r:id="rId41"/>
    <p:sldId id="506" r:id="rId42"/>
    <p:sldId id="507" r:id="rId43"/>
    <p:sldId id="508" r:id="rId44"/>
    <p:sldId id="509" r:id="rId45"/>
    <p:sldId id="510" r:id="rId46"/>
    <p:sldId id="511" r:id="rId47"/>
    <p:sldId id="512" r:id="rId48"/>
    <p:sldId id="513" r:id="rId49"/>
    <p:sldId id="514" r:id="rId50"/>
    <p:sldId id="515" r:id="rId51"/>
    <p:sldId id="516" r:id="rId52"/>
    <p:sldId id="517" r:id="rId53"/>
    <p:sldId id="518" r:id="rId54"/>
    <p:sldId id="519" r:id="rId55"/>
    <p:sldId id="520" r:id="rId5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624">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00" userDrawn="1">
          <p15:clr>
            <a:srgbClr val="A4A3A4"/>
          </p15:clr>
        </p15:guide>
        <p15:guide id="3" orient="horz" pos="2933" userDrawn="1">
          <p15:clr>
            <a:srgbClr val="A4A3A4"/>
          </p15:clr>
        </p15:guide>
        <p15:guide id="4" pos="2180" userDrawn="1">
          <p15:clr>
            <a:srgbClr val="A4A3A4"/>
          </p15:clr>
        </p15:guide>
        <p15:guide id="5" orient="horz" pos="2952" userDrawn="1">
          <p15:clr>
            <a:srgbClr val="A4A3A4"/>
          </p15:clr>
        </p15:guide>
        <p15:guide id="6" orient="horz" pos="2928" userDrawn="1">
          <p15:clr>
            <a:srgbClr val="A4A3A4"/>
          </p15:clr>
        </p15:guide>
        <p15:guide id="7" pos="2228" userDrawn="1">
          <p15:clr>
            <a:srgbClr val="A4A3A4"/>
          </p15:clr>
        </p15:guide>
        <p15:guide id="8"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D95900"/>
    <a:srgbClr val="FF9933"/>
    <a:srgbClr val="FF6E00"/>
    <a:srgbClr val="FF6600"/>
    <a:srgbClr val="E95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3837" autoAdjust="0"/>
  </p:normalViewPr>
  <p:slideViewPr>
    <p:cSldViewPr>
      <p:cViewPr varScale="1">
        <p:scale>
          <a:sx n="104" d="100"/>
          <a:sy n="104" d="100"/>
        </p:scale>
        <p:origin x="1476" y="72"/>
      </p:cViewPr>
      <p:guideLst>
        <p:guide orient="horz" pos="110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634"/>
    </p:cViewPr>
  </p:sorterViewPr>
  <p:notesViewPr>
    <p:cSldViewPr>
      <p:cViewPr varScale="1">
        <p:scale>
          <a:sx n="43" d="100"/>
          <a:sy n="43" d="100"/>
        </p:scale>
        <p:origin x="-2790" y="-102"/>
      </p:cViewPr>
      <p:guideLst>
        <p:guide orient="horz" pos="2957"/>
        <p:guide pos="2200"/>
        <p:guide orient="horz" pos="2933"/>
        <p:guide pos="2180"/>
        <p:guide orient="horz" pos="2952"/>
        <p:guide orient="horz" pos="2928"/>
        <p:guide pos="22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8" y="2"/>
            <a:ext cx="3038163" cy="464180"/>
          </a:xfrm>
          <a:prstGeom prst="rect">
            <a:avLst/>
          </a:prstGeom>
          <a:noFill/>
          <a:ln w="9525">
            <a:noFill/>
            <a:miter lim="800000"/>
            <a:headEnd/>
            <a:tailEnd/>
          </a:ln>
          <a:effectLst/>
        </p:spPr>
        <p:txBody>
          <a:bodyPr vert="horz" wrap="square" lIns="94469" tIns="47236" rIns="94469" bIns="47236" numCol="1" anchor="t" anchorCtr="0" compatLnSpc="1">
            <a:prstTxWarp prst="textNoShape">
              <a:avLst/>
            </a:prstTxWarp>
          </a:bodyPr>
          <a:lstStyle>
            <a:lvl1pPr defTabSz="944196" eaLnBrk="0" hangingPunct="0">
              <a:defRPr sz="1100">
                <a:latin typeface="Times New Roman" pitchFamily="18" charset="0"/>
              </a:defRPr>
            </a:lvl1pPr>
          </a:lstStyle>
          <a:p>
            <a:pPr>
              <a:defRPr/>
            </a:pPr>
            <a:endParaRPr lang="en-US" dirty="0"/>
          </a:p>
        </p:txBody>
      </p:sp>
      <p:sp>
        <p:nvSpPr>
          <p:cNvPr id="71683" name="Rectangle 3"/>
          <p:cNvSpPr>
            <a:spLocks noGrp="1" noChangeArrowheads="1"/>
          </p:cNvSpPr>
          <p:nvPr>
            <p:ph type="dt" sz="quarter" idx="1"/>
          </p:nvPr>
        </p:nvSpPr>
        <p:spPr bwMode="auto">
          <a:xfrm>
            <a:off x="3972252" y="2"/>
            <a:ext cx="3038160" cy="464180"/>
          </a:xfrm>
          <a:prstGeom prst="rect">
            <a:avLst/>
          </a:prstGeom>
          <a:noFill/>
          <a:ln w="9525">
            <a:noFill/>
            <a:miter lim="800000"/>
            <a:headEnd/>
            <a:tailEnd/>
          </a:ln>
          <a:effectLst/>
        </p:spPr>
        <p:txBody>
          <a:bodyPr vert="horz" wrap="square" lIns="94469" tIns="47236" rIns="94469" bIns="47236" numCol="1" anchor="t" anchorCtr="0" compatLnSpc="1">
            <a:prstTxWarp prst="textNoShape">
              <a:avLst/>
            </a:prstTxWarp>
          </a:bodyPr>
          <a:lstStyle>
            <a:lvl1pPr algn="r" defTabSz="944196" eaLnBrk="0" hangingPunct="0">
              <a:defRPr sz="1100">
                <a:latin typeface="Times New Roman" pitchFamily="18" charset="0"/>
              </a:defRPr>
            </a:lvl1pPr>
          </a:lstStyle>
          <a:p>
            <a:pPr>
              <a:defRPr/>
            </a:pPr>
            <a:endParaRPr lang="en-US" dirty="0"/>
          </a:p>
        </p:txBody>
      </p:sp>
      <p:sp>
        <p:nvSpPr>
          <p:cNvPr id="71684" name="Rectangle 4"/>
          <p:cNvSpPr>
            <a:spLocks noGrp="1" noChangeArrowheads="1"/>
          </p:cNvSpPr>
          <p:nvPr>
            <p:ph type="ftr" sz="quarter" idx="2"/>
          </p:nvPr>
        </p:nvSpPr>
        <p:spPr bwMode="auto">
          <a:xfrm>
            <a:off x="8" y="8832228"/>
            <a:ext cx="3038163" cy="464180"/>
          </a:xfrm>
          <a:prstGeom prst="rect">
            <a:avLst/>
          </a:prstGeom>
          <a:noFill/>
          <a:ln w="9525">
            <a:noFill/>
            <a:miter lim="800000"/>
            <a:headEnd/>
            <a:tailEnd/>
          </a:ln>
          <a:effectLst/>
        </p:spPr>
        <p:txBody>
          <a:bodyPr vert="horz" wrap="square" lIns="94469" tIns="47236" rIns="94469" bIns="47236" numCol="1" anchor="b" anchorCtr="0" compatLnSpc="1">
            <a:prstTxWarp prst="textNoShape">
              <a:avLst/>
            </a:prstTxWarp>
          </a:bodyPr>
          <a:lstStyle>
            <a:lvl1pPr defTabSz="944196" eaLnBrk="0" hangingPunct="0">
              <a:defRPr sz="1100">
                <a:latin typeface="Times New Roman" pitchFamily="18" charset="0"/>
              </a:defRPr>
            </a:lvl1pPr>
          </a:lstStyle>
          <a:p>
            <a:pPr>
              <a:defRPr/>
            </a:pPr>
            <a:endParaRPr lang="en-US" dirty="0"/>
          </a:p>
        </p:txBody>
      </p:sp>
      <p:sp>
        <p:nvSpPr>
          <p:cNvPr id="71685" name="Rectangle 5"/>
          <p:cNvSpPr>
            <a:spLocks noGrp="1" noChangeArrowheads="1"/>
          </p:cNvSpPr>
          <p:nvPr>
            <p:ph type="sldNum" sz="quarter" idx="3"/>
          </p:nvPr>
        </p:nvSpPr>
        <p:spPr bwMode="auto">
          <a:xfrm>
            <a:off x="3972252" y="8832228"/>
            <a:ext cx="3038160" cy="464180"/>
          </a:xfrm>
          <a:prstGeom prst="rect">
            <a:avLst/>
          </a:prstGeom>
          <a:noFill/>
          <a:ln w="9525">
            <a:noFill/>
            <a:miter lim="800000"/>
            <a:headEnd/>
            <a:tailEnd/>
          </a:ln>
          <a:effectLst/>
        </p:spPr>
        <p:txBody>
          <a:bodyPr vert="horz" wrap="square" lIns="94469" tIns="47236" rIns="94469" bIns="47236" numCol="1" anchor="b" anchorCtr="0" compatLnSpc="1">
            <a:prstTxWarp prst="textNoShape">
              <a:avLst/>
            </a:prstTxWarp>
          </a:bodyPr>
          <a:lstStyle>
            <a:lvl1pPr algn="r" defTabSz="944196" eaLnBrk="0" hangingPunct="0">
              <a:defRPr sz="1100">
                <a:latin typeface="Times New Roman" pitchFamily="18" charset="0"/>
              </a:defRPr>
            </a:lvl1pPr>
          </a:lstStyle>
          <a:p>
            <a:pPr>
              <a:defRPr/>
            </a:pPr>
            <a:fld id="{02CC8257-027B-4285-AAB3-EB8DCB368DBD}" type="slidenum">
              <a:rPr lang="en-US"/>
              <a:pPr>
                <a:defRPr/>
              </a:pPr>
              <a:t>‹#›</a:t>
            </a:fld>
            <a:endParaRPr lang="en-US" dirty="0"/>
          </a:p>
        </p:txBody>
      </p:sp>
    </p:spTree>
    <p:extLst>
      <p:ext uri="{BB962C8B-B14F-4D97-AF65-F5344CB8AC3E}">
        <p14:creationId xmlns:p14="http://schemas.microsoft.com/office/powerpoint/2010/main" val="254167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5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55325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2628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6836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4414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30166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70598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27215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6411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3873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1466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25279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5096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64076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78207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98203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9767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12030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721071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22411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43784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82152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38657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268247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88779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42545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5959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352212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41747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357430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03260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45369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674774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26516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750095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2883103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591150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15962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225176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47681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414705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2008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52115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105264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3738"/>
            <a:ext cx="4649788" cy="3487737"/>
          </a:xfrm>
          <a:prstGeom prst="rect">
            <a:avLst/>
          </a:prstGeom>
          <a:noFill/>
          <a:ln w="12700">
            <a:solidFill>
              <a:prstClr val="black"/>
            </a:solidFill>
          </a:ln>
        </p:spPr>
      </p:sp>
      <p:sp>
        <p:nvSpPr>
          <p:cNvPr id="3" name="Notes Placeholder 2"/>
          <p:cNvSpPr>
            <a:spLocks noGrp="1"/>
          </p:cNvSpPr>
          <p:nvPr>
            <p:ph type="body" idx="1"/>
          </p:nvPr>
        </p:nvSpPr>
        <p:spPr>
          <a:xfrm>
            <a:off x="701362" y="4416433"/>
            <a:ext cx="5607679" cy="4183060"/>
          </a:xfrm>
          <a:prstGeom prst="rect">
            <a:avLst/>
          </a:prstGeom>
        </p:spPr>
        <p:txBody>
          <a:bodyPr lIns="93619" tIns="46810" rIns="93619" bIns="46810"/>
          <a:lstStyle/>
          <a:p>
            <a:endParaRPr lang="en-US" dirty="0"/>
          </a:p>
        </p:txBody>
      </p:sp>
    </p:spTree>
    <p:extLst>
      <p:ext uri="{BB962C8B-B14F-4D97-AF65-F5344CB8AC3E}">
        <p14:creationId xmlns:p14="http://schemas.microsoft.com/office/powerpoint/2010/main" val="38611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98043-054B-41CF-99E4-8F5573FB73D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54422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98043-054B-41CF-99E4-8F5573FB73D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244346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00598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42471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853263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292408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9A4267-F765-4C5A-8D4F-1D241CB8B6D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38597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A4267-F765-4C5A-8D4F-1D241CB8B6D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799410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A4267-F765-4C5A-8D4F-1D241CB8B6D4}"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202130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A4267-F765-4C5A-8D4F-1D241CB8B6D4}"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18970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A4267-F765-4C5A-8D4F-1D241CB8B6D4}"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54745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9A4267-F765-4C5A-8D4F-1D241CB8B6D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1137657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9A4267-F765-4C5A-8D4F-1D241CB8B6D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4217036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140874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A4267-F765-4C5A-8D4F-1D241CB8B6D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6FC8-AE8B-4257-9A14-7ECAA302CE64}" type="slidenum">
              <a:rPr lang="en-US" smtClean="0"/>
              <a:t>‹#›</a:t>
            </a:fld>
            <a:endParaRPr lang="en-US"/>
          </a:p>
        </p:txBody>
      </p:sp>
    </p:spTree>
    <p:extLst>
      <p:ext uri="{BB962C8B-B14F-4D97-AF65-F5344CB8AC3E}">
        <p14:creationId xmlns:p14="http://schemas.microsoft.com/office/powerpoint/2010/main" val="311180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5807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98043-054B-41CF-99E4-8F5573FB73D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49296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998043-054B-41CF-99E4-8F5573FB73D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297532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98043-054B-41CF-99E4-8F5573FB73D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93077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98043-054B-41CF-99E4-8F5573FB73D9}"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9308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98043-054B-41CF-99E4-8F5573FB73D9}"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31064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98043-054B-41CF-99E4-8F5573FB73D9}"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5AB4E-B644-4877-8236-3C94DCADD88C}" type="slidenum">
              <a:rPr lang="en-US" smtClean="0"/>
              <a:t>‹#›</a:t>
            </a:fld>
            <a:endParaRPr lang="en-US"/>
          </a:p>
        </p:txBody>
      </p:sp>
    </p:spTree>
    <p:extLst>
      <p:ext uri="{BB962C8B-B14F-4D97-AF65-F5344CB8AC3E}">
        <p14:creationId xmlns:p14="http://schemas.microsoft.com/office/powerpoint/2010/main" val="1299746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8610600" y="59436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
        <p:nvSpPr>
          <p:cNvPr id="11" name="Rectangle 10"/>
          <p:cNvSpPr/>
          <p:nvPr/>
        </p:nvSpPr>
        <p:spPr bwMode="auto">
          <a:xfrm>
            <a:off x="0" y="6266010"/>
            <a:ext cx="9144000" cy="609600"/>
          </a:xfrm>
          <a:prstGeom prst="rect">
            <a:avLst/>
          </a:prstGeom>
          <a:gradFill>
            <a:gsLst>
              <a:gs pos="0">
                <a:schemeClr val="tx1">
                  <a:lumMod val="65000"/>
                  <a:lumOff val="35000"/>
                </a:schemeClr>
              </a:gs>
              <a:gs pos="50000">
                <a:schemeClr val="tx1"/>
              </a:gs>
              <a:gs pos="100000">
                <a:schemeClr val="tx1">
                  <a:lumMod val="65000"/>
                  <a:lumOff val="35000"/>
                </a:schemeClr>
              </a:gs>
            </a:gsLst>
            <a:lin ang="5400000" scaled="0"/>
          </a:gradFill>
          <a:ln w="12699"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a:defRPr/>
            </a:pPr>
            <a:endParaRPr lang="en-US" dirty="0"/>
          </a:p>
        </p:txBody>
      </p:sp>
      <p:sp>
        <p:nvSpPr>
          <p:cNvPr id="13" name="TextBox 12"/>
          <p:cNvSpPr txBox="1"/>
          <p:nvPr/>
        </p:nvSpPr>
        <p:spPr>
          <a:xfrm>
            <a:off x="1219200" y="6304002"/>
            <a:ext cx="6781800" cy="553998"/>
          </a:xfrm>
          <a:prstGeom prst="rect">
            <a:avLst/>
          </a:prstGeom>
          <a:noFill/>
          <a:scene3d>
            <a:camera prst="orthographicFront"/>
            <a:lightRig rig="threePt" dir="t"/>
          </a:scene3d>
          <a:sp3d>
            <a:bevelT/>
          </a:sp3d>
        </p:spPr>
        <p:txBody>
          <a:bodyPr wrap="square">
            <a:spAutoFit/>
          </a:bodyPr>
          <a:lstStyle/>
          <a:p>
            <a:pPr>
              <a:defRPr/>
            </a:pPr>
            <a:r>
              <a:rPr lang="en-US" sz="2400" i="1" dirty="0" smtClean="0">
                <a:solidFill>
                  <a:schemeClr val="bg1"/>
                </a:solidFill>
                <a:latin typeface="Verdana" pitchFamily="34" charset="0"/>
                <a:ea typeface="Verdana" pitchFamily="34" charset="0"/>
                <a:cs typeface="Verdana" pitchFamily="34" charset="0"/>
              </a:rPr>
              <a:t>America’s Brightest </a:t>
            </a:r>
            <a:r>
              <a:rPr lang="en-US" sz="3000" b="1" i="1" baseline="0" dirty="0" smtClean="0">
                <a:solidFill>
                  <a:srgbClr val="FF6600"/>
                </a:solidFill>
                <a:latin typeface="Verdana" pitchFamily="34" charset="0"/>
                <a:ea typeface="Verdana" pitchFamily="34" charset="0"/>
                <a:cs typeface="Verdana" pitchFamily="34" charset="0"/>
              </a:rPr>
              <a:t>ORANGE</a:t>
            </a:r>
            <a:endParaRPr lang="en-US" sz="3000" b="1" i="1" baseline="0" dirty="0">
              <a:solidFill>
                <a:srgbClr val="FF6600"/>
              </a:solidFill>
              <a:latin typeface="Verdana" pitchFamily="34" charset="0"/>
              <a:ea typeface="Verdana" pitchFamily="34" charset="0"/>
              <a:cs typeface="Verdana" pitchFamily="34" charset="0"/>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304384"/>
            <a:ext cx="1066800" cy="5536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3" grpId="3"/>
      <p:bldP spid="13" grpId="4"/>
      <p:bldP spid="13" grpId="5"/>
      <p:bldP spid="13" grpId="6"/>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98043-054B-41CF-99E4-8F5573FB73D9}" type="datetimeFigureOut">
              <a:rPr lang="en-US" smtClean="0"/>
              <a:t>11/11/2019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AB4E-B644-4877-8236-3C94DCADD88C}" type="slidenum">
              <a:rPr lang="en-US" smtClean="0"/>
              <a:t>‹#›</a:t>
            </a:fld>
            <a:endParaRPr lang="en-US"/>
          </a:p>
        </p:txBody>
      </p:sp>
    </p:spTree>
    <p:extLst>
      <p:ext uri="{BB962C8B-B14F-4D97-AF65-F5344CB8AC3E}">
        <p14:creationId xmlns:p14="http://schemas.microsoft.com/office/powerpoint/2010/main" val="2723866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A4267-F765-4C5A-8D4F-1D241CB8B6D4}" type="datetimeFigureOut">
              <a:rPr lang="en-US" smtClean="0"/>
              <a:t>11/11/2019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46FC8-AE8B-4257-9A14-7ECAA302CE64}" type="slidenum">
              <a:rPr lang="en-US" smtClean="0"/>
              <a:t>‹#›</a:t>
            </a:fld>
            <a:endParaRPr lang="en-US"/>
          </a:p>
        </p:txBody>
      </p:sp>
    </p:spTree>
    <p:extLst>
      <p:ext uri="{BB962C8B-B14F-4D97-AF65-F5344CB8AC3E}">
        <p14:creationId xmlns:p14="http://schemas.microsoft.com/office/powerpoint/2010/main" val="236099636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ysbdgt@okstate.ed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mailto:bam@okstate.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apps.okstate.edu/access_request/index.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685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Managing Your Departmental Funds </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In Banner</a:t>
            </a:r>
          </a:p>
        </p:txBody>
      </p:sp>
      <p:cxnSp>
        <p:nvCxnSpPr>
          <p:cNvPr id="10" name="Straight Connector 9"/>
          <p:cNvCxnSpPr/>
          <p:nvPr/>
        </p:nvCxnSpPr>
        <p:spPr bwMode="auto">
          <a:xfrm>
            <a:off x="0" y="3352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609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5" name="Title 1"/>
          <p:cNvSpPr txBox="1">
            <a:spLocks/>
          </p:cNvSpPr>
          <p:nvPr/>
        </p:nvSpPr>
        <p:spPr bwMode="auto">
          <a:xfrm>
            <a:off x="457200" y="4114800"/>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chemeClr val="tx1"/>
                </a:solidFill>
                <a:latin typeface="Arial" charset="0"/>
                <a:cs typeface="Arial" charset="0"/>
              </a:rPr>
              <a:t>Presented by:</a:t>
            </a:r>
          </a:p>
          <a:p>
            <a:endParaRPr lang="en-US" sz="1000" b="1" kern="0" dirty="0" smtClean="0">
              <a:solidFill>
                <a:schemeClr val="tx1"/>
              </a:solidFill>
              <a:latin typeface="Arial" charset="0"/>
              <a:cs typeface="Arial" charset="0"/>
            </a:endParaRPr>
          </a:p>
          <a:p>
            <a:r>
              <a:rPr lang="en-US" sz="3200" b="1" kern="0" dirty="0" smtClean="0">
                <a:solidFill>
                  <a:schemeClr val="tx1"/>
                </a:solidFill>
                <a:latin typeface="Arial" charset="0"/>
                <a:cs typeface="Arial" charset="0"/>
              </a:rPr>
              <a:t>Budget &amp; Asset Management</a:t>
            </a:r>
          </a:p>
          <a:p>
            <a:endParaRPr lang="en-US" sz="1000" b="1" kern="0" dirty="0" smtClean="0">
              <a:solidFill>
                <a:schemeClr val="tx1"/>
              </a:solidFill>
              <a:latin typeface="Arial" charset="0"/>
              <a:cs typeface="Arial" charset="0"/>
            </a:endParaRPr>
          </a:p>
          <a:p>
            <a:r>
              <a:rPr lang="en-US" sz="2400" b="1" kern="0" dirty="0" smtClean="0">
                <a:solidFill>
                  <a:schemeClr val="tx1"/>
                </a:solidFill>
                <a:latin typeface="Arial" charset="0"/>
                <a:cs typeface="Arial" charset="0"/>
              </a:rPr>
              <a:t>Beckie Cooper &amp; Kelly Murphy</a:t>
            </a:r>
          </a:p>
        </p:txBody>
      </p:sp>
    </p:spTree>
    <p:extLst>
      <p:ext uri="{BB962C8B-B14F-4D97-AF65-F5344CB8AC3E}">
        <p14:creationId xmlns:p14="http://schemas.microsoft.com/office/powerpoint/2010/main" val="40031138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209550"/>
            <a:ext cx="7848600" cy="5810250"/>
          </a:xfrm>
          <a:prstGeom prst="rect">
            <a:avLst/>
          </a:prstGeom>
        </p:spPr>
      </p:pic>
    </p:spTree>
    <p:extLst>
      <p:ext uri="{BB962C8B-B14F-4D97-AF65-F5344CB8AC3E}">
        <p14:creationId xmlns:p14="http://schemas.microsoft.com/office/powerpoint/2010/main" val="30868940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304800"/>
            <a:ext cx="8610600" cy="5495925"/>
          </a:xfrm>
          <a:prstGeom prst="rect">
            <a:avLst/>
          </a:prstGeom>
        </p:spPr>
      </p:pic>
    </p:spTree>
    <p:extLst>
      <p:ext uri="{BB962C8B-B14F-4D97-AF65-F5344CB8AC3E}">
        <p14:creationId xmlns:p14="http://schemas.microsoft.com/office/powerpoint/2010/main" val="33208300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Queries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00012" y="1628775"/>
            <a:ext cx="6148388" cy="2475070"/>
          </a:xfrm>
          <a:prstGeom prst="rect">
            <a:avLst/>
          </a:prstGeom>
        </p:spPr>
      </p:pic>
      <p:pic>
        <p:nvPicPr>
          <p:cNvPr id="2" name="Picture 1"/>
          <p:cNvPicPr>
            <a:picLocks noChangeAspect="1"/>
          </p:cNvPicPr>
          <p:nvPr/>
        </p:nvPicPr>
        <p:blipFill>
          <a:blip r:embed="rId4"/>
          <a:stretch>
            <a:fillRect/>
          </a:stretch>
        </p:blipFill>
        <p:spPr>
          <a:xfrm>
            <a:off x="4572000" y="3200400"/>
            <a:ext cx="4072425" cy="2884004"/>
          </a:xfrm>
          <a:prstGeom prst="rect">
            <a:avLst/>
          </a:prstGeom>
        </p:spPr>
      </p:pic>
    </p:spTree>
    <p:extLst>
      <p:ext uri="{BB962C8B-B14F-4D97-AF65-F5344CB8AC3E}">
        <p14:creationId xmlns:p14="http://schemas.microsoft.com/office/powerpoint/2010/main" val="19412228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Queries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3"/>
          <p:cNvSpPr txBox="1">
            <a:spLocks noChangeArrowheads="1"/>
          </p:cNvSpPr>
          <p:nvPr/>
        </p:nvSpPr>
        <p:spPr bwMode="auto">
          <a:xfrm>
            <a:off x="4800600" y="2133600"/>
            <a:ext cx="4191000" cy="38862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200" kern="0" dirty="0" smtClean="0">
                <a:latin typeface="Arial" pitchFamily="34" charset="0"/>
                <a:cs typeface="Arial" pitchFamily="34" charset="0"/>
              </a:rPr>
              <a:t>To query a fund, you will need to know:</a:t>
            </a:r>
          </a:p>
          <a:p>
            <a:pPr marL="1023937" lvl="2" indent="-457200" eaLnBrk="0" hangingPunct="0">
              <a:spcBef>
                <a:spcPct val="20000"/>
              </a:spcBef>
              <a:buFont typeface="Wingdings" pitchFamily="2" charset="2"/>
              <a:buChar char="v"/>
              <a:defRPr/>
            </a:pPr>
            <a:r>
              <a:rPr lang="en-US" sz="1800" kern="0" dirty="0" smtClean="0">
                <a:latin typeface="Arial" pitchFamily="34" charset="0"/>
                <a:cs typeface="Arial" pitchFamily="34" charset="0"/>
              </a:rPr>
              <a:t>Chart - Fund -  Organization</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200" kern="0" dirty="0" smtClean="0">
                <a:latin typeface="Arial" pitchFamily="34" charset="0"/>
                <a:cs typeface="Arial" pitchFamily="34" charset="0"/>
              </a:rPr>
              <a:t>Use fiscal </a:t>
            </a:r>
            <a:r>
              <a:rPr lang="en-US" sz="2200" kern="0" dirty="0">
                <a:latin typeface="Arial" pitchFamily="34" charset="0"/>
                <a:cs typeface="Arial" pitchFamily="34" charset="0"/>
              </a:rPr>
              <a:t>p</a:t>
            </a:r>
            <a:r>
              <a:rPr lang="en-US" sz="2200" kern="0" dirty="0" smtClean="0">
                <a:latin typeface="Arial" pitchFamily="34" charset="0"/>
                <a:cs typeface="Arial" pitchFamily="34" charset="0"/>
              </a:rPr>
              <a:t>eriod “12” for cumulative expense information</a:t>
            </a:r>
          </a:p>
          <a:p>
            <a:pPr marL="566737" lvl="1" indent="-457200" eaLnBrk="0" hangingPunct="0">
              <a:spcBef>
                <a:spcPct val="20000"/>
              </a:spcBef>
              <a:buFont typeface="Wingdings" pitchFamily="2" charset="2"/>
              <a:buChar char="v"/>
              <a:defRPr/>
            </a:pPr>
            <a:endParaRPr lang="en-US" sz="1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200" kern="0" dirty="0" smtClean="0">
                <a:latin typeface="Arial" pitchFamily="34" charset="0"/>
                <a:cs typeface="Arial" pitchFamily="34" charset="0"/>
              </a:rPr>
              <a:t>You can use the Wild Card on this screen</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pic>
        <p:nvPicPr>
          <p:cNvPr id="6" name="Picture 5"/>
          <p:cNvPicPr>
            <a:picLocks noChangeAspect="1"/>
          </p:cNvPicPr>
          <p:nvPr/>
        </p:nvPicPr>
        <p:blipFill>
          <a:blip r:embed="rId3"/>
          <a:stretch>
            <a:fillRect/>
          </a:stretch>
        </p:blipFill>
        <p:spPr>
          <a:xfrm>
            <a:off x="76200" y="1589942"/>
            <a:ext cx="4572000" cy="4558282"/>
          </a:xfrm>
          <a:prstGeom prst="rect">
            <a:avLst/>
          </a:prstGeom>
        </p:spPr>
      </p:pic>
    </p:spTree>
    <p:extLst>
      <p:ext uri="{BB962C8B-B14F-4D97-AF65-F5344CB8AC3E}">
        <p14:creationId xmlns:p14="http://schemas.microsoft.com/office/powerpoint/2010/main" val="41692194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Query Output</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2" name="Rectangle 1"/>
          <p:cNvSpPr/>
          <p:nvPr/>
        </p:nvSpPr>
        <p:spPr>
          <a:xfrm>
            <a:off x="304800" y="4532293"/>
            <a:ext cx="83058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If a number is </a:t>
            </a:r>
            <a:r>
              <a:rPr lang="en-US" sz="2800" kern="0" dirty="0" smtClean="0">
                <a:solidFill>
                  <a:schemeClr val="bg2">
                    <a:lumMod val="50000"/>
                  </a:schemeClr>
                </a:solidFill>
                <a:latin typeface="Arial" pitchFamily="34" charset="0"/>
                <a:cs typeface="Arial" pitchFamily="34" charset="0"/>
              </a:rPr>
              <a:t>blue</a:t>
            </a:r>
            <a:r>
              <a:rPr lang="en-US" sz="2800" kern="0" dirty="0" smtClean="0">
                <a:latin typeface="Arial" pitchFamily="34" charset="0"/>
                <a:cs typeface="Arial" pitchFamily="34" charset="0"/>
              </a:rPr>
              <a:t>, you can drill down to see the detail on what makes up that number.</a:t>
            </a:r>
            <a:endParaRPr lang="en-US" sz="2800" kern="0" dirty="0">
              <a:solidFill>
                <a:schemeClr val="bg2">
                  <a:lumMod val="50000"/>
                </a:schemeClr>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6200" y="1295400"/>
            <a:ext cx="9067800" cy="2743200"/>
          </a:xfrm>
          <a:prstGeom prst="rect">
            <a:avLst/>
          </a:prstGeom>
        </p:spPr>
      </p:pic>
    </p:spTree>
    <p:extLst>
      <p:ext uri="{BB962C8B-B14F-4D97-AF65-F5344CB8AC3E}">
        <p14:creationId xmlns:p14="http://schemas.microsoft.com/office/powerpoint/2010/main" val="32174477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Drill Down Screens</a:t>
            </a:r>
          </a:p>
        </p:txBody>
      </p:sp>
      <p:cxnSp>
        <p:nvCxnSpPr>
          <p:cNvPr id="10" name="Straight Connector 9"/>
          <p:cNvCxnSpPr/>
          <p:nvPr/>
        </p:nvCxnSpPr>
        <p:spPr bwMode="auto">
          <a:xfrm>
            <a:off x="0" y="9890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5" name="Picture 4"/>
          <p:cNvPicPr>
            <a:picLocks noChangeAspect="1"/>
          </p:cNvPicPr>
          <p:nvPr/>
        </p:nvPicPr>
        <p:blipFill>
          <a:blip r:embed="rId3"/>
          <a:stretch>
            <a:fillRect/>
          </a:stretch>
        </p:blipFill>
        <p:spPr>
          <a:xfrm>
            <a:off x="676275" y="2043112"/>
            <a:ext cx="7791450" cy="2771775"/>
          </a:xfrm>
          <a:prstGeom prst="rect">
            <a:avLst/>
          </a:prstGeom>
        </p:spPr>
      </p:pic>
    </p:spTree>
    <p:extLst>
      <p:ext uri="{BB962C8B-B14F-4D97-AF65-F5344CB8AC3E}">
        <p14:creationId xmlns:p14="http://schemas.microsoft.com/office/powerpoint/2010/main" val="32895179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tx1"/>
                </a:solidFill>
                <a:latin typeface="Arial" charset="0"/>
                <a:cs typeface="Arial" charset="0"/>
              </a:rPr>
              <a:t>Drill Down Screens</a:t>
            </a:r>
            <a:endParaRPr lang="en-US" sz="4000" b="1" dirty="0" smtClean="0">
              <a:solidFill>
                <a:schemeClr val="tx1"/>
              </a:solidFill>
              <a:latin typeface="Arial" charset="0"/>
              <a:cs typeface="Arial" charset="0"/>
            </a:endParaRP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2133600" y="1066800"/>
            <a:ext cx="4675537" cy="5019675"/>
          </a:xfrm>
          <a:prstGeom prst="rect">
            <a:avLst/>
          </a:prstGeom>
        </p:spPr>
      </p:pic>
    </p:spTree>
    <p:extLst>
      <p:ext uri="{BB962C8B-B14F-4D97-AF65-F5344CB8AC3E}">
        <p14:creationId xmlns:p14="http://schemas.microsoft.com/office/powerpoint/2010/main" val="36561594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Changes to Available Balance</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1219200"/>
            <a:ext cx="9144000" cy="4724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566737" lvl="1" indent="-457200" eaLnBrk="0" hangingPunct="0">
              <a:spcBef>
                <a:spcPct val="20000"/>
              </a:spcBef>
              <a:buFont typeface="Wingdings" pitchFamily="2" charset="2"/>
              <a:buChar char="v"/>
              <a:defRPr/>
            </a:pPr>
            <a:r>
              <a:rPr lang="en-US" sz="2800" kern="0" dirty="0">
                <a:latin typeface="Arial" pitchFamily="34" charset="0"/>
                <a:cs typeface="Arial" pitchFamily="34" charset="0"/>
              </a:rPr>
              <a:t>Available Balance </a:t>
            </a:r>
            <a:r>
              <a:rPr lang="en-US" sz="2800" kern="0" dirty="0" smtClean="0">
                <a:latin typeface="Arial" pitchFamily="34" charset="0"/>
                <a:cs typeface="Arial" pitchFamily="34" charset="0"/>
              </a:rPr>
              <a:t>will </a:t>
            </a:r>
            <a:r>
              <a:rPr lang="en-US" sz="2800" kern="0" dirty="0">
                <a:latin typeface="Arial" pitchFamily="34" charset="0"/>
                <a:cs typeface="Arial" pitchFamily="34" charset="0"/>
              </a:rPr>
              <a:t>have </a:t>
            </a:r>
            <a:r>
              <a:rPr lang="en-US" sz="2800" kern="0" dirty="0" smtClean="0">
                <a:latin typeface="Arial" pitchFamily="34" charset="0"/>
                <a:cs typeface="Arial" pitchFamily="34" charset="0"/>
              </a:rPr>
              <a:t>to be </a:t>
            </a:r>
            <a:r>
              <a:rPr lang="en-US" sz="2800" kern="0" dirty="0">
                <a:latin typeface="Arial" pitchFamily="34" charset="0"/>
                <a:cs typeface="Arial" pitchFamily="34" charset="0"/>
              </a:rPr>
              <a:t>manually </a:t>
            </a:r>
            <a:r>
              <a:rPr lang="en-US" sz="2800" kern="0" dirty="0" smtClean="0">
                <a:latin typeface="Arial" pitchFamily="34" charset="0"/>
                <a:cs typeface="Arial" pitchFamily="34" charset="0"/>
              </a:rPr>
              <a:t>calculated in SSB</a:t>
            </a:r>
          </a:p>
          <a:p>
            <a:pPr marL="566737" lvl="1" indent="-457200" eaLnBrk="0" hangingPunct="0">
              <a:spcBef>
                <a:spcPct val="20000"/>
              </a:spcBef>
              <a:buFont typeface="Wingdings" pitchFamily="2" charset="2"/>
              <a:buChar char="v"/>
              <a:defRPr/>
            </a:pPr>
            <a:endParaRPr lang="en-US" sz="1000" kern="0" dirty="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Maintenance accounts are budgeted within the Budget Pools in non-grant funds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Maintenance expenses will hit the specific expense accounts</a:t>
            </a:r>
            <a:endParaRPr lang="en-US" sz="2800" kern="0" dirty="0">
              <a:latin typeface="Arial" pitchFamily="34" charset="0"/>
              <a:cs typeface="Arial" pitchFamily="34" charset="0"/>
            </a:endParaRPr>
          </a:p>
          <a:p>
            <a:pPr marL="109537" lvl="1" eaLnBrk="0" hangingPunct="0">
              <a:spcBef>
                <a:spcPct val="20000"/>
              </a:spcBef>
              <a:defRPr/>
            </a:pPr>
            <a:endParaRPr lang="en-US" sz="10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Budget Pool – Actual Expenses – Encumbrances                 = Available Balance</a:t>
            </a:r>
          </a:p>
          <a:p>
            <a:pPr marL="109537" lvl="1" eaLnBrk="0" hangingPunct="0">
              <a:spcBef>
                <a:spcPct val="20000"/>
              </a:spcBef>
              <a:defRPr/>
            </a:pPr>
            <a:endParaRPr lang="en-US" sz="1200" kern="0" dirty="0">
              <a:latin typeface="Arial" pitchFamily="34" charset="0"/>
              <a:cs typeface="Arial" pitchFamily="34" charset="0"/>
            </a:endParaRPr>
          </a:p>
          <a:p>
            <a:pPr marL="109537" lvl="1" eaLnBrk="0" hangingPunct="0">
              <a:spcBef>
                <a:spcPct val="20000"/>
              </a:spcBef>
              <a:defRPr/>
            </a:pP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3200" kern="0" dirty="0">
              <a:latin typeface="Arial" pitchFamily="34" charset="0"/>
              <a:cs typeface="Arial" pitchFamily="34" charset="0"/>
            </a:endParaRPr>
          </a:p>
        </p:txBody>
      </p:sp>
    </p:spTree>
    <p:extLst>
      <p:ext uri="{BB962C8B-B14F-4D97-AF65-F5344CB8AC3E}">
        <p14:creationId xmlns:p14="http://schemas.microsoft.com/office/powerpoint/2010/main" val="36678629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Available Balance Calculation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76200" y="1293812"/>
            <a:ext cx="8962343" cy="2590800"/>
          </a:xfrm>
          <a:prstGeom prst="rect">
            <a:avLst/>
          </a:prstGeom>
        </p:spPr>
      </p:pic>
      <p:sp>
        <p:nvSpPr>
          <p:cNvPr id="4" name="TextBox 3"/>
          <p:cNvSpPr txBox="1"/>
          <p:nvPr/>
        </p:nvSpPr>
        <p:spPr>
          <a:xfrm>
            <a:off x="1752600" y="4151783"/>
            <a:ext cx="5410200" cy="461665"/>
          </a:xfrm>
          <a:prstGeom prst="rect">
            <a:avLst/>
          </a:prstGeom>
          <a:noFill/>
        </p:spPr>
        <p:txBody>
          <a:bodyPr wrap="square" rtlCol="0">
            <a:spAutoFit/>
          </a:bodyPr>
          <a:lstStyle/>
          <a:p>
            <a:r>
              <a:rPr lang="en-US" b="1" dirty="0" smtClean="0"/>
              <a:t>Travel Available Balance = ($359.90)</a:t>
            </a:r>
            <a:endParaRPr lang="en-US" b="1" dirty="0"/>
          </a:p>
        </p:txBody>
      </p:sp>
      <p:sp>
        <p:nvSpPr>
          <p:cNvPr id="7" name="TextBox 6"/>
          <p:cNvSpPr txBox="1"/>
          <p:nvPr/>
        </p:nvSpPr>
        <p:spPr>
          <a:xfrm>
            <a:off x="304800" y="4800600"/>
            <a:ext cx="8534400" cy="1200329"/>
          </a:xfrm>
          <a:prstGeom prst="rect">
            <a:avLst/>
          </a:prstGeom>
          <a:noFill/>
        </p:spPr>
        <p:txBody>
          <a:bodyPr wrap="square" rtlCol="0">
            <a:spAutoFit/>
          </a:bodyPr>
          <a:lstStyle/>
          <a:p>
            <a:r>
              <a:rPr lang="en-US" dirty="0" smtClean="0"/>
              <a:t>On this fund, a solution could be to do a BT1 to move funds from 700300 pool to the 700500 pool to cover the deficit </a:t>
            </a:r>
            <a:r>
              <a:rPr lang="en-US" u="sng" dirty="0" smtClean="0"/>
              <a:t>and</a:t>
            </a:r>
            <a:r>
              <a:rPr lang="en-US" dirty="0" smtClean="0"/>
              <a:t> fund 700500 for the amount needed.</a:t>
            </a:r>
            <a:endParaRPr lang="en-US" dirty="0"/>
          </a:p>
        </p:txBody>
      </p:sp>
    </p:spTree>
    <p:extLst>
      <p:ext uri="{BB962C8B-B14F-4D97-AF65-F5344CB8AC3E}">
        <p14:creationId xmlns:p14="http://schemas.microsoft.com/office/powerpoint/2010/main" val="6063762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Available Balance Calculation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TextBox 6"/>
          <p:cNvSpPr txBox="1"/>
          <p:nvPr/>
        </p:nvSpPr>
        <p:spPr>
          <a:xfrm>
            <a:off x="152400" y="4724400"/>
            <a:ext cx="8686800" cy="1292662"/>
          </a:xfrm>
          <a:prstGeom prst="rect">
            <a:avLst/>
          </a:prstGeom>
          <a:noFill/>
        </p:spPr>
        <p:txBody>
          <a:bodyPr wrap="square" rtlCol="0">
            <a:spAutoFit/>
          </a:bodyPr>
          <a:lstStyle/>
          <a:p>
            <a:pPr marL="342900" indent="-342900">
              <a:buFont typeface="Wingdings" panose="05000000000000000000" pitchFamily="2" charset="2"/>
              <a:buChar char="v"/>
            </a:pPr>
            <a:r>
              <a:rPr lang="en-US" sz="2600" dirty="0" smtClean="0"/>
              <a:t>If several lines within a pool are in use, it might be easier to download the spreadsheet, sort and find the Available Balance that way.</a:t>
            </a:r>
            <a:endParaRPr lang="en-US" sz="2600" dirty="0"/>
          </a:p>
        </p:txBody>
      </p:sp>
      <p:pic>
        <p:nvPicPr>
          <p:cNvPr id="2" name="Picture 1"/>
          <p:cNvPicPr>
            <a:picLocks noChangeAspect="1"/>
          </p:cNvPicPr>
          <p:nvPr/>
        </p:nvPicPr>
        <p:blipFill>
          <a:blip r:embed="rId3"/>
          <a:stretch>
            <a:fillRect/>
          </a:stretch>
        </p:blipFill>
        <p:spPr>
          <a:xfrm>
            <a:off x="152400" y="1066800"/>
            <a:ext cx="8915400" cy="3533775"/>
          </a:xfrm>
          <a:prstGeom prst="rect">
            <a:avLst/>
          </a:prstGeom>
        </p:spPr>
      </p:pic>
    </p:spTree>
    <p:extLst>
      <p:ext uri="{BB962C8B-B14F-4D97-AF65-F5344CB8AC3E}">
        <p14:creationId xmlns:p14="http://schemas.microsoft.com/office/powerpoint/2010/main" val="19759353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Finance Terms </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You Need To Know</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524000"/>
            <a:ext cx="91440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Adopted Budget*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Entered during Budget Cycle </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Budget Adjustment*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Budget Transfers/Revisions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Adjusted Budget**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Adopted Budget plus Adjustments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Year to Date*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Actual Expenses/Receipts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Encumbrances*</a:t>
            </a:r>
            <a:r>
              <a:rPr lang="en-US" sz="2700" kern="0" dirty="0" smtClean="0">
                <a:latin typeface="Arial" pitchFamily="34" charset="0"/>
                <a:cs typeface="Arial" pitchFamily="34" charset="0"/>
              </a:rPr>
              <a:t> = Future </a:t>
            </a:r>
            <a:r>
              <a:rPr lang="en-US" sz="2500" kern="0" dirty="0" smtClean="0">
                <a:latin typeface="Arial" pitchFamily="34" charset="0"/>
                <a:cs typeface="Arial" pitchFamily="34" charset="0"/>
              </a:rPr>
              <a:t>Commitments of Funds</a:t>
            </a:r>
          </a:p>
          <a:p>
            <a:pPr marL="452437" lvl="1" indent="-342900" eaLnBrk="0" hangingPunct="0">
              <a:spcBef>
                <a:spcPct val="20000"/>
              </a:spcBef>
              <a:buFont typeface="Wingdings" panose="05000000000000000000" pitchFamily="2" charset="2"/>
              <a:buChar char="v"/>
              <a:defRPr/>
            </a:pPr>
            <a:endParaRPr lang="en-US" sz="600" kern="0" dirty="0" smtClean="0">
              <a:latin typeface="Arial" pitchFamily="34" charset="0"/>
              <a:cs typeface="Arial" pitchFamily="34" charset="0"/>
            </a:endParaRPr>
          </a:p>
          <a:p>
            <a:pPr marL="452437" lvl="1" indent="-342900" eaLnBrk="0" hangingPunct="0">
              <a:spcBef>
                <a:spcPct val="20000"/>
              </a:spcBef>
              <a:buFont typeface="Wingdings" panose="05000000000000000000" pitchFamily="2" charset="2"/>
              <a:buChar char="v"/>
              <a:defRPr/>
            </a:pPr>
            <a:r>
              <a:rPr lang="en-US" sz="2700" b="1" kern="0" dirty="0" smtClean="0">
                <a:latin typeface="Arial" pitchFamily="34" charset="0"/>
                <a:cs typeface="Arial" pitchFamily="34" charset="0"/>
              </a:rPr>
              <a:t>Available Balance </a:t>
            </a:r>
            <a:r>
              <a:rPr lang="en-US" sz="2700" kern="0" dirty="0" smtClean="0">
                <a:latin typeface="Arial" pitchFamily="34" charset="0"/>
                <a:cs typeface="Arial" pitchFamily="34" charset="0"/>
              </a:rPr>
              <a:t>= </a:t>
            </a:r>
            <a:r>
              <a:rPr lang="en-US" sz="2500" kern="0" dirty="0" smtClean="0">
                <a:latin typeface="Arial" pitchFamily="34" charset="0"/>
                <a:cs typeface="Arial" pitchFamily="34" charset="0"/>
              </a:rPr>
              <a:t>Uncommitted Funds</a:t>
            </a:r>
          </a:p>
          <a:p>
            <a:pPr marL="109537" lvl="1" eaLnBrk="0" hangingPunct="0">
              <a:spcBef>
                <a:spcPct val="20000"/>
              </a:spcBef>
              <a:defRPr/>
            </a:pPr>
            <a:endParaRPr lang="en-US" sz="600" kern="0" dirty="0">
              <a:latin typeface="Arial" pitchFamily="34" charset="0"/>
              <a:cs typeface="Arial" pitchFamily="34" charset="0"/>
            </a:endParaRPr>
          </a:p>
          <a:p>
            <a:pPr marL="109537" lvl="1" eaLnBrk="0" hangingPunct="0">
              <a:spcBef>
                <a:spcPct val="20000"/>
              </a:spcBef>
              <a:defRPr/>
            </a:pPr>
            <a:endParaRPr lang="en-US" sz="600" kern="0" dirty="0" smtClean="0">
              <a:latin typeface="Arial" pitchFamily="34" charset="0"/>
              <a:cs typeface="Arial" pitchFamily="34" charset="0"/>
            </a:endParaRPr>
          </a:p>
          <a:p>
            <a:pPr marL="109537" lvl="1" eaLnBrk="0" hangingPunct="0">
              <a:spcBef>
                <a:spcPct val="20000"/>
              </a:spcBef>
              <a:defRPr/>
            </a:pPr>
            <a:endParaRPr lang="en-US" sz="600" kern="0" dirty="0" smtClean="0">
              <a:latin typeface="Arial" pitchFamily="34" charset="0"/>
              <a:cs typeface="Arial" pitchFamily="34" charset="0"/>
            </a:endParaRPr>
          </a:p>
          <a:p>
            <a:pPr marL="109537" lvl="1" eaLnBrk="0" hangingPunct="0">
              <a:spcBef>
                <a:spcPct val="20000"/>
              </a:spcBef>
              <a:defRPr/>
            </a:pPr>
            <a:r>
              <a:rPr lang="en-US" sz="2000" kern="0" dirty="0" smtClean="0">
                <a:latin typeface="Arial" pitchFamily="34" charset="0"/>
                <a:cs typeface="Arial" pitchFamily="34" charset="0"/>
              </a:rPr>
              <a:t>*</a:t>
            </a:r>
            <a:r>
              <a:rPr lang="en-US" sz="1800" i="1" kern="0" dirty="0" smtClean="0">
                <a:latin typeface="Arial" pitchFamily="34" charset="0"/>
                <a:cs typeface="Arial" pitchFamily="34" charset="0"/>
              </a:rPr>
              <a:t>Will be able to drill down to detail           **Only option in Banner 9</a:t>
            </a:r>
            <a:endParaRPr lang="en-US" sz="1800" kern="0" dirty="0">
              <a:latin typeface="Arial" pitchFamily="34" charset="0"/>
              <a:cs typeface="Arial" pitchFamily="34" charset="0"/>
            </a:endParaRPr>
          </a:p>
          <a:p>
            <a:pPr marL="109537" lvl="1" eaLnBrk="0" hangingPunct="0">
              <a:spcBef>
                <a:spcPct val="20000"/>
              </a:spcBef>
              <a:defRPr/>
            </a:pPr>
            <a:endParaRPr lang="en-US" sz="3000" kern="0" dirty="0">
              <a:latin typeface="Arial" pitchFamily="34" charset="0"/>
              <a:cs typeface="Arial" pitchFamily="34" charset="0"/>
            </a:endParaRPr>
          </a:p>
        </p:txBody>
      </p:sp>
    </p:spTree>
    <p:extLst>
      <p:ext uri="{BB962C8B-B14F-4D97-AF65-F5344CB8AC3E}">
        <p14:creationId xmlns:p14="http://schemas.microsoft.com/office/powerpoint/2010/main" val="6069709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3" name="Rectangle 2"/>
          <p:cNvSpPr/>
          <p:nvPr/>
        </p:nvSpPr>
        <p:spPr>
          <a:xfrm>
            <a:off x="0" y="3951720"/>
            <a:ext cx="89916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This button will give you detail for what makes up the Year to Date payroll numbers</a:t>
            </a:r>
          </a:p>
        </p:txBody>
      </p:sp>
      <p:pic>
        <p:nvPicPr>
          <p:cNvPr id="4" name="Picture 3"/>
          <p:cNvPicPr>
            <a:picLocks noChangeAspect="1"/>
          </p:cNvPicPr>
          <p:nvPr/>
        </p:nvPicPr>
        <p:blipFill>
          <a:blip r:embed="rId3"/>
          <a:stretch>
            <a:fillRect/>
          </a:stretch>
        </p:blipFill>
        <p:spPr>
          <a:xfrm>
            <a:off x="304800" y="1296028"/>
            <a:ext cx="8763000" cy="2428052"/>
          </a:xfrm>
          <a:prstGeom prst="rect">
            <a:avLst/>
          </a:prstGeom>
        </p:spPr>
      </p:pic>
    </p:spTree>
    <p:extLst>
      <p:ext uri="{BB962C8B-B14F-4D97-AF65-F5344CB8AC3E}">
        <p14:creationId xmlns:p14="http://schemas.microsoft.com/office/powerpoint/2010/main" val="29715218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3" name="Rectangle 2"/>
          <p:cNvSpPr/>
          <p:nvPr/>
        </p:nvSpPr>
        <p:spPr>
          <a:xfrm>
            <a:off x="0" y="1455376"/>
            <a:ext cx="8991600" cy="95410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Access can be requested through the Banner Access Request site.</a:t>
            </a:r>
            <a:endParaRPr lang="en-US" sz="2800" kern="0" dirty="0">
              <a:latin typeface="Arial" pitchFamily="34" charset="0"/>
              <a:cs typeface="Arial" pitchFamily="34" charset="0"/>
            </a:endParaRPr>
          </a:p>
        </p:txBody>
      </p:sp>
      <p:pic>
        <p:nvPicPr>
          <p:cNvPr id="7" name="Picture 6"/>
          <p:cNvPicPr/>
          <p:nvPr/>
        </p:nvPicPr>
        <p:blipFill>
          <a:blip r:embed="rId3"/>
          <a:stretch>
            <a:fillRect/>
          </a:stretch>
        </p:blipFill>
        <p:spPr>
          <a:xfrm>
            <a:off x="76200" y="2514600"/>
            <a:ext cx="4391025" cy="1628775"/>
          </a:xfrm>
          <a:prstGeom prst="rect">
            <a:avLst/>
          </a:prstGeom>
        </p:spPr>
      </p:pic>
      <p:pic>
        <p:nvPicPr>
          <p:cNvPr id="8" name="Picture 7"/>
          <p:cNvPicPr/>
          <p:nvPr/>
        </p:nvPicPr>
        <p:blipFill>
          <a:blip r:embed="rId4"/>
          <a:stretch>
            <a:fillRect/>
          </a:stretch>
        </p:blipFill>
        <p:spPr>
          <a:xfrm>
            <a:off x="76200" y="4038600"/>
            <a:ext cx="5943600" cy="1981200"/>
          </a:xfrm>
          <a:prstGeom prst="rect">
            <a:avLst/>
          </a:prstGeom>
        </p:spPr>
      </p:pic>
    </p:spTree>
    <p:extLst>
      <p:ext uri="{BB962C8B-B14F-4D97-AF65-F5344CB8AC3E}">
        <p14:creationId xmlns:p14="http://schemas.microsoft.com/office/powerpoint/2010/main" val="24664828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2286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Payroll Expense Detail</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228600" y="1219200"/>
            <a:ext cx="8915400" cy="4781550"/>
          </a:xfrm>
          <a:prstGeom prst="rect">
            <a:avLst/>
          </a:prstGeom>
        </p:spPr>
      </p:pic>
    </p:spTree>
    <p:extLst>
      <p:ext uri="{BB962C8B-B14F-4D97-AF65-F5344CB8AC3E}">
        <p14:creationId xmlns:p14="http://schemas.microsoft.com/office/powerpoint/2010/main" val="7793380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Carryforward Account Code</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3716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b="1" kern="0" dirty="0" smtClean="0">
                <a:latin typeface="Arial" pitchFamily="34" charset="0"/>
                <a:cs typeface="Arial" pitchFamily="34" charset="0"/>
              </a:rPr>
              <a:t>819999</a:t>
            </a:r>
            <a:r>
              <a:rPr lang="en-US" sz="3200" kern="0" dirty="0" smtClean="0">
                <a:latin typeface="Arial" pitchFamily="34" charset="0"/>
                <a:cs typeface="Arial" pitchFamily="34" charset="0"/>
              </a:rPr>
              <a:t> – This is an ADJUSTMENT to the General Ledger balance and should not be factored in when you are looking at revenues in your fund.</a:t>
            </a:r>
          </a:p>
          <a:p>
            <a:pPr marL="109537" lvl="1" eaLnBrk="0" hangingPunct="0">
              <a:spcBef>
                <a:spcPct val="20000"/>
              </a:spcBef>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b="1" kern="0" dirty="0" smtClean="0">
                <a:latin typeface="Arial" pitchFamily="34" charset="0"/>
                <a:cs typeface="Arial" pitchFamily="34" charset="0"/>
              </a:rPr>
              <a:t>811991</a:t>
            </a:r>
            <a:r>
              <a:rPr lang="en-US" sz="3200" kern="0" dirty="0" smtClean="0">
                <a:latin typeface="Arial" pitchFamily="34" charset="0"/>
                <a:cs typeface="Arial" pitchFamily="34" charset="0"/>
              </a:rPr>
              <a:t> – This is the account that you will use and follow to know what you have to spend in Carryforward funds.  This is in the Operating Ledger.</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spTree>
    <p:extLst>
      <p:ext uri="{BB962C8B-B14F-4D97-AF65-F5344CB8AC3E}">
        <p14:creationId xmlns:p14="http://schemas.microsoft.com/office/powerpoint/2010/main" val="36368460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Carryforward Account Code</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3276600"/>
            <a:ext cx="8991600" cy="26670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This shows </a:t>
            </a:r>
            <a:r>
              <a:rPr lang="en-US" sz="2800" b="1" kern="0" dirty="0" smtClean="0">
                <a:latin typeface="Arial" pitchFamily="34" charset="0"/>
                <a:cs typeface="Arial" pitchFamily="34" charset="0"/>
              </a:rPr>
              <a:t>$20,371.85 </a:t>
            </a:r>
            <a:r>
              <a:rPr lang="en-US" sz="2800" kern="0" dirty="0" smtClean="0">
                <a:latin typeface="Arial" pitchFamily="34" charset="0"/>
                <a:cs typeface="Arial" pitchFamily="34" charset="0"/>
              </a:rPr>
              <a:t>being added to GL balance on </a:t>
            </a:r>
            <a:r>
              <a:rPr lang="en-US" sz="2800" b="1" kern="0" dirty="0" smtClean="0">
                <a:latin typeface="Arial" pitchFamily="34" charset="0"/>
                <a:cs typeface="Arial" pitchFamily="34" charset="0"/>
              </a:rPr>
              <a:t>819999</a:t>
            </a:r>
            <a:r>
              <a:rPr lang="en-US" sz="2800" kern="0" dirty="0" smtClean="0">
                <a:latin typeface="Arial" pitchFamily="34" charset="0"/>
                <a:cs typeface="Arial" pitchFamily="34" charset="0"/>
              </a:rPr>
              <a:t>.  However, the CF being recognized is </a:t>
            </a:r>
            <a:r>
              <a:rPr lang="en-US" sz="2800" b="1" kern="0" dirty="0" smtClean="0">
                <a:latin typeface="Arial" pitchFamily="34" charset="0"/>
                <a:cs typeface="Arial" pitchFamily="34" charset="0"/>
              </a:rPr>
              <a:t>$46,027.29 </a:t>
            </a:r>
            <a:r>
              <a:rPr lang="en-US" sz="2800" kern="0" dirty="0" smtClean="0">
                <a:latin typeface="Arial" pitchFamily="34" charset="0"/>
                <a:cs typeface="Arial" pitchFamily="34" charset="0"/>
              </a:rPr>
              <a:t>on</a:t>
            </a:r>
            <a:r>
              <a:rPr lang="en-US" sz="2800" b="1" kern="0" dirty="0" smtClean="0">
                <a:latin typeface="Arial" pitchFamily="34" charset="0"/>
                <a:cs typeface="Arial" pitchFamily="34" charset="0"/>
              </a:rPr>
              <a:t> 811991</a:t>
            </a:r>
            <a:r>
              <a:rPr lang="en-US" sz="2800" kern="0" dirty="0" smtClean="0">
                <a:latin typeface="Arial" pitchFamily="34" charset="0"/>
                <a:cs typeface="Arial" pitchFamily="34" charset="0"/>
              </a:rPr>
              <a:t>.  </a:t>
            </a:r>
          </a:p>
          <a:p>
            <a:pPr marL="566737" lvl="1" indent="-457200" eaLnBrk="0" hangingPunct="0">
              <a:spcBef>
                <a:spcPct val="20000"/>
              </a:spcBef>
              <a:buFont typeface="Wingdings" pitchFamily="2" charset="2"/>
              <a:buChar char="v"/>
              <a:defRPr/>
            </a:pPr>
            <a:endParaRPr lang="en-US" sz="10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Ignore the $20k for Operating Ledger/spending purposes. </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52399" y="1371600"/>
            <a:ext cx="8693427" cy="1827212"/>
          </a:xfrm>
          <a:prstGeom prst="rect">
            <a:avLst/>
          </a:prstGeom>
        </p:spPr>
      </p:pic>
    </p:spTree>
    <p:extLst>
      <p:ext uri="{BB962C8B-B14F-4D97-AF65-F5344CB8AC3E}">
        <p14:creationId xmlns:p14="http://schemas.microsoft.com/office/powerpoint/2010/main" val="18647398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Document</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52400" y="1143000"/>
            <a:ext cx="4437335" cy="3352800"/>
          </a:xfrm>
          <a:prstGeom prst="rect">
            <a:avLst/>
          </a:prstGeom>
        </p:spPr>
      </p:pic>
      <p:pic>
        <p:nvPicPr>
          <p:cNvPr id="2" name="Picture 1"/>
          <p:cNvPicPr>
            <a:picLocks noChangeAspect="1"/>
          </p:cNvPicPr>
          <p:nvPr/>
        </p:nvPicPr>
        <p:blipFill>
          <a:blip r:embed="rId4"/>
          <a:stretch>
            <a:fillRect/>
          </a:stretch>
        </p:blipFill>
        <p:spPr>
          <a:xfrm>
            <a:off x="4800600" y="2055641"/>
            <a:ext cx="4191000" cy="3887959"/>
          </a:xfrm>
          <a:prstGeom prst="rect">
            <a:avLst/>
          </a:prstGeom>
        </p:spPr>
      </p:pic>
    </p:spTree>
    <p:extLst>
      <p:ext uri="{BB962C8B-B14F-4D97-AF65-F5344CB8AC3E}">
        <p14:creationId xmlns:p14="http://schemas.microsoft.com/office/powerpoint/2010/main" val="20126497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View Document</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6"/>
          <p:cNvSpPr/>
          <p:nvPr/>
        </p:nvSpPr>
        <p:spPr>
          <a:xfrm>
            <a:off x="5029200" y="2362200"/>
            <a:ext cx="3962400" cy="369332"/>
          </a:xfrm>
          <a:prstGeom prst="rect">
            <a:avLst/>
          </a:prstGeom>
        </p:spPr>
        <p:txBody>
          <a:bodyPr wrap="square">
            <a:spAutoFit/>
          </a:bodyPr>
          <a:lstStyle/>
          <a:p>
            <a:pPr marL="109537" lvl="1" eaLnBrk="0" hangingPunct="0">
              <a:spcBef>
                <a:spcPct val="20000"/>
              </a:spcBef>
              <a:defRPr/>
            </a:pPr>
            <a:r>
              <a:rPr lang="en-US" sz="1800" b="1" kern="0" dirty="0" smtClean="0">
                <a:latin typeface="Arial" pitchFamily="34" charset="0"/>
                <a:cs typeface="Arial" pitchFamily="34" charset="0"/>
              </a:rPr>
              <a:t>*</a:t>
            </a:r>
            <a:r>
              <a:rPr lang="en-US" sz="1500" b="1" kern="0" dirty="0" smtClean="0">
                <a:latin typeface="Arial" pitchFamily="34" charset="0"/>
                <a:cs typeface="Arial" pitchFamily="34" charset="0"/>
              </a:rPr>
              <a:t>You can also view the Approval History</a:t>
            </a:r>
            <a:endParaRPr lang="en-US" sz="1500" b="1"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79160" y="1129623"/>
            <a:ext cx="4855662" cy="3975777"/>
          </a:xfrm>
          <a:prstGeom prst="rect">
            <a:avLst/>
          </a:prstGeom>
        </p:spPr>
      </p:pic>
      <p:pic>
        <p:nvPicPr>
          <p:cNvPr id="4" name="Picture 3"/>
          <p:cNvPicPr>
            <a:picLocks noChangeAspect="1"/>
          </p:cNvPicPr>
          <p:nvPr/>
        </p:nvPicPr>
        <p:blipFill>
          <a:blip r:embed="rId4"/>
          <a:stretch>
            <a:fillRect/>
          </a:stretch>
        </p:blipFill>
        <p:spPr>
          <a:xfrm>
            <a:off x="5715000" y="2886151"/>
            <a:ext cx="2894975" cy="3206965"/>
          </a:xfrm>
          <a:prstGeom prst="rect">
            <a:avLst/>
          </a:prstGeom>
        </p:spPr>
      </p:pic>
    </p:spTree>
    <p:extLst>
      <p:ext uri="{BB962C8B-B14F-4D97-AF65-F5344CB8AC3E}">
        <p14:creationId xmlns:p14="http://schemas.microsoft.com/office/powerpoint/2010/main" val="34633000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1524000"/>
            <a:ext cx="8991600" cy="49530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All increases to Budgets are a plus (+)</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a:latin typeface="Arial" pitchFamily="34" charset="0"/>
                <a:cs typeface="Arial" pitchFamily="34" charset="0"/>
              </a:rPr>
              <a:t>All </a:t>
            </a:r>
            <a:r>
              <a:rPr lang="en-US" sz="3200" kern="0" dirty="0" smtClean="0">
                <a:latin typeface="Arial" pitchFamily="34" charset="0"/>
                <a:cs typeface="Arial" pitchFamily="34" charset="0"/>
              </a:rPr>
              <a:t>decreases </a:t>
            </a:r>
            <a:r>
              <a:rPr lang="en-US" sz="3200" kern="0" dirty="0">
                <a:latin typeface="Arial" pitchFamily="34" charset="0"/>
                <a:cs typeface="Arial" pitchFamily="34" charset="0"/>
              </a:rPr>
              <a:t>to Budgets are </a:t>
            </a:r>
            <a:r>
              <a:rPr lang="en-US" sz="3200" kern="0" dirty="0" smtClean="0">
                <a:latin typeface="Arial" pitchFamily="34" charset="0"/>
                <a:cs typeface="Arial" pitchFamily="34" charset="0"/>
              </a:rPr>
              <a:t>a minus (-)</a:t>
            </a:r>
            <a:endParaRPr lang="en-US" sz="3200" kern="0" dirty="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This is on BOTH sides of the entry</a:t>
            </a:r>
          </a:p>
          <a:p>
            <a:pPr marL="566737" lvl="1" indent="-457200" eaLnBrk="0" hangingPunct="0">
              <a:spcBef>
                <a:spcPct val="20000"/>
              </a:spcBef>
              <a:buFont typeface="Wingdings" pitchFamily="2" charset="2"/>
              <a:buChar char="v"/>
              <a:defRPr/>
            </a:pPr>
            <a:endParaRPr lang="en-US" sz="1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When dealing with cash, debits and credits will still apply</a:t>
            </a:r>
          </a:p>
          <a:p>
            <a:pPr marL="109537" lvl="1" eaLnBrk="0" hangingPunct="0">
              <a:spcBef>
                <a:spcPct val="20000"/>
              </a:spcBef>
              <a:defRPr/>
            </a:pP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3200" kern="0" dirty="0">
              <a:latin typeface="Arial" pitchFamily="34" charset="0"/>
              <a:cs typeface="Arial" pitchFamily="34" charset="0"/>
            </a:endParaRPr>
          </a:p>
        </p:txBody>
      </p:sp>
    </p:spTree>
    <p:extLst>
      <p:ext uri="{BB962C8B-B14F-4D97-AF65-F5344CB8AC3E}">
        <p14:creationId xmlns:p14="http://schemas.microsoft.com/office/powerpoint/2010/main" val="17560326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219200"/>
            <a:ext cx="8991600" cy="4724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SSB </a:t>
            </a:r>
            <a:r>
              <a:rPr lang="en-US" sz="3200" kern="0" dirty="0">
                <a:latin typeface="Arial" pitchFamily="34" charset="0"/>
                <a:cs typeface="Arial" pitchFamily="34" charset="0"/>
              </a:rPr>
              <a:t>only handles offsetting entries with both a “+” and “ – “ </a:t>
            </a:r>
            <a:endParaRPr lang="en-US" sz="32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SSB will only process transfers between funds for which you have security clearance</a:t>
            </a:r>
          </a:p>
          <a:p>
            <a:pPr marL="566737" lvl="1" indent="-457200" eaLnBrk="0" hangingPunct="0">
              <a:spcBef>
                <a:spcPct val="20000"/>
              </a:spcBef>
              <a:buFont typeface="Wingdings" pitchFamily="2" charset="2"/>
              <a:buChar char="v"/>
              <a:defRPr/>
            </a:pPr>
            <a:endParaRPr lang="en-US" sz="5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endParaRPr lang="en-US" sz="5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Budget Office will still have to key or approve:</a:t>
            </a:r>
          </a:p>
          <a:p>
            <a:pPr marL="1023937" lvl="2"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Budget revisions (via General Purpose Form)</a:t>
            </a:r>
          </a:p>
          <a:p>
            <a:pPr marL="1023937" lvl="2" indent="-457200" eaLnBrk="0" hangingPunct="0">
              <a:spcBef>
                <a:spcPct val="20000"/>
              </a:spcBef>
              <a:buFont typeface="Wingdings" pitchFamily="2" charset="2"/>
              <a:buChar char="v"/>
              <a:defRPr/>
            </a:pPr>
            <a:r>
              <a:rPr lang="en-US" sz="2800" kern="0" dirty="0" smtClean="0">
                <a:latin typeface="Arial" pitchFamily="34" charset="0"/>
                <a:cs typeface="Arial" pitchFamily="34" charset="0"/>
              </a:rPr>
              <a:t>Transfers between colleges/areas outside of your control (via Budget Transfer Form)</a:t>
            </a:r>
            <a:endParaRPr lang="en-US" sz="2800" kern="0" dirty="0">
              <a:latin typeface="Arial" pitchFamily="34" charset="0"/>
              <a:cs typeface="Arial" pitchFamily="34" charset="0"/>
            </a:endParaRPr>
          </a:p>
        </p:txBody>
      </p:sp>
    </p:spTree>
    <p:extLst>
      <p:ext uri="{BB962C8B-B14F-4D97-AF65-F5344CB8AC3E}">
        <p14:creationId xmlns:p14="http://schemas.microsoft.com/office/powerpoint/2010/main" val="29712193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 in</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Self Service Banner</a:t>
            </a:r>
          </a:p>
        </p:txBody>
      </p:sp>
      <p:cxnSp>
        <p:nvCxnSpPr>
          <p:cNvPr id="10" name="Straight Connector 9"/>
          <p:cNvCxnSpPr/>
          <p:nvPr/>
        </p:nvCxnSpPr>
        <p:spPr bwMode="auto">
          <a:xfrm>
            <a:off x="0" y="1674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9050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000" kern="0" dirty="0" smtClean="0">
                <a:latin typeface="Arial" pitchFamily="34" charset="0"/>
                <a:cs typeface="Arial" pitchFamily="34" charset="0"/>
              </a:rPr>
              <a:t>Budget Transfer – for Reallocations (2 lines)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000" kern="0" dirty="0" smtClean="0">
                <a:latin typeface="Arial" pitchFamily="34" charset="0"/>
                <a:cs typeface="Arial" pitchFamily="34" charset="0"/>
              </a:rPr>
              <a:t>Multiple Line Budget </a:t>
            </a:r>
            <a:r>
              <a:rPr lang="en-US" sz="3000" kern="0" dirty="0">
                <a:latin typeface="Arial" pitchFamily="34" charset="0"/>
                <a:cs typeface="Arial" pitchFamily="34" charset="0"/>
              </a:rPr>
              <a:t>Transfer – </a:t>
            </a:r>
            <a:r>
              <a:rPr lang="en-US" sz="3000" kern="0" dirty="0" smtClean="0">
                <a:latin typeface="Arial" pitchFamily="34" charset="0"/>
                <a:cs typeface="Arial" pitchFamily="34" charset="0"/>
              </a:rPr>
              <a:t>for Transfers between funds or multiple line Reallocations (up to 5 lines)</a:t>
            </a:r>
          </a:p>
          <a:p>
            <a:pPr marL="109537" lvl="1" eaLnBrk="0" hangingPunct="0">
              <a:spcBef>
                <a:spcPct val="20000"/>
              </a:spcBef>
              <a:defRPr/>
            </a:pPr>
            <a:endParaRPr lang="en-US" sz="10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000" kern="0" dirty="0" smtClean="0">
                <a:latin typeface="Arial" pitchFamily="34" charset="0"/>
                <a:cs typeface="Arial" pitchFamily="34" charset="0"/>
              </a:rPr>
              <a:t>Budget Office will still have to key:</a:t>
            </a:r>
            <a:endParaRPr lang="en-US" sz="3000" kern="0" dirty="0">
              <a:latin typeface="Arial" pitchFamily="34" charset="0"/>
              <a:cs typeface="Arial" pitchFamily="34" charset="0"/>
            </a:endParaRPr>
          </a:p>
          <a:p>
            <a:pPr marL="1023937" lvl="2" indent="-457200" eaLnBrk="0" hangingPunct="0">
              <a:spcBef>
                <a:spcPct val="20000"/>
              </a:spcBef>
              <a:buFont typeface="Wingdings" pitchFamily="2" charset="2"/>
              <a:buChar char="v"/>
              <a:defRPr/>
            </a:pPr>
            <a:r>
              <a:rPr lang="en-US" sz="2600" kern="0" dirty="0" smtClean="0">
                <a:latin typeface="Arial" pitchFamily="34" charset="0"/>
                <a:cs typeface="Arial" pitchFamily="34" charset="0"/>
              </a:rPr>
              <a:t>Transfers when more than one budget pool is being moved</a:t>
            </a:r>
            <a:endParaRPr lang="en-US" sz="2600" kern="0" dirty="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38624070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Account Codes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066800"/>
            <a:ext cx="8991600" cy="5181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50**** - Revenue</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60**** - Labor</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700*** - Budget Pool</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70**** - Maintenance </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811*** - Transfers </a:t>
            </a:r>
            <a:r>
              <a:rPr lang="en-US" kern="0" dirty="0" smtClean="0">
                <a:latin typeface="Arial" pitchFamily="34" charset="0"/>
                <a:cs typeface="Arial" pitchFamily="34" charset="0"/>
              </a:rPr>
              <a:t>(Includes 811970, 811991, 811992, 811993, 811994, etc.  Will be reflected at bottom of fund.)</a:t>
            </a:r>
          </a:p>
          <a:p>
            <a:pPr marL="566737" lvl="1" indent="-457200" eaLnBrk="0" hangingPunct="0">
              <a:spcBef>
                <a:spcPct val="20000"/>
              </a:spcBef>
              <a:buFont typeface="Wingdings" pitchFamily="2" charset="2"/>
              <a:buChar char="v"/>
              <a:defRPr/>
            </a:pPr>
            <a:endParaRPr lang="en-US" sz="800"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800" b="1" kern="0" dirty="0" smtClean="0">
                <a:latin typeface="Arial" pitchFamily="34" charset="0"/>
                <a:cs typeface="Arial" pitchFamily="34" charset="0"/>
              </a:rPr>
              <a:t>% </a:t>
            </a:r>
            <a:r>
              <a:rPr lang="en-US" sz="2800" kern="0" dirty="0" smtClean="0">
                <a:latin typeface="Arial" pitchFamily="34" charset="0"/>
                <a:cs typeface="Arial" pitchFamily="34" charset="0"/>
              </a:rPr>
              <a:t>(percent sign) is the Banner “Wild Card”</a:t>
            </a:r>
          </a:p>
          <a:p>
            <a:pPr marL="109537" lvl="1" eaLnBrk="0" hangingPunct="0">
              <a:spcBef>
                <a:spcPct val="20000"/>
              </a:spcBef>
              <a:defRPr/>
            </a:pPr>
            <a:endParaRPr lang="en-US" sz="1200" kern="0" dirty="0" smtClean="0">
              <a:latin typeface="Arial" pitchFamily="34" charset="0"/>
              <a:cs typeface="Arial" pitchFamily="34" charset="0"/>
            </a:endParaRPr>
          </a:p>
          <a:p>
            <a:pPr marL="109537" lvl="1" eaLnBrk="0" hangingPunct="0">
              <a:spcBef>
                <a:spcPct val="20000"/>
              </a:spcBef>
              <a:defRPr/>
            </a:pPr>
            <a:endParaRPr lang="en-US" sz="1200" kern="0" dirty="0">
              <a:latin typeface="Arial" pitchFamily="34" charset="0"/>
              <a:cs typeface="Arial" pitchFamily="34" charset="0"/>
            </a:endParaRPr>
          </a:p>
        </p:txBody>
      </p:sp>
    </p:spTree>
    <p:extLst>
      <p:ext uri="{BB962C8B-B14F-4D97-AF65-F5344CB8AC3E}">
        <p14:creationId xmlns:p14="http://schemas.microsoft.com/office/powerpoint/2010/main" val="38172810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 Rule Codes for Self Service Banner</a:t>
            </a:r>
          </a:p>
        </p:txBody>
      </p:sp>
      <p:cxnSp>
        <p:nvCxnSpPr>
          <p:cNvPr id="10" name="Straight Connector 9"/>
          <p:cNvCxnSpPr/>
          <p:nvPr/>
        </p:nvCxnSpPr>
        <p:spPr bwMode="auto">
          <a:xfrm>
            <a:off x="0" y="1522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600200"/>
            <a:ext cx="8991600" cy="43434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3200" kern="0" dirty="0" smtClean="0">
                <a:latin typeface="Arial" pitchFamily="34" charset="0"/>
                <a:cs typeface="Arial" pitchFamily="34" charset="0"/>
              </a:rPr>
              <a:t>BT1 – Move Budget between maintenance budget pools</a:t>
            </a:r>
          </a:p>
          <a:p>
            <a:pPr marL="109537" marR="0" lvl="1" algn="l" defTabSz="914400" rtl="0" eaLnBrk="0" fontAlgn="base" latinLnBrk="0" hangingPunct="0">
              <a:lnSpc>
                <a:spcPct val="100000"/>
              </a:lnSpc>
              <a:spcBef>
                <a:spcPct val="20000"/>
              </a:spcBef>
              <a:spcAft>
                <a:spcPct val="0"/>
              </a:spcAft>
              <a:buSzTx/>
              <a:tabLst/>
              <a:defRPr/>
            </a:pPr>
            <a:endParaRPr lang="en-US" sz="1200" kern="0" noProof="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BT2 </a:t>
            </a:r>
            <a:r>
              <a:rPr lang="en-US" sz="3200" kern="0" dirty="0">
                <a:latin typeface="Arial" pitchFamily="34" charset="0"/>
                <a:cs typeface="Arial" pitchFamily="34" charset="0"/>
              </a:rPr>
              <a:t>– </a:t>
            </a:r>
            <a:r>
              <a:rPr lang="en-US" sz="3200" kern="0" dirty="0" smtClean="0">
                <a:latin typeface="Arial" pitchFamily="34" charset="0"/>
                <a:cs typeface="Arial" pitchFamily="34" charset="0"/>
              </a:rPr>
              <a:t>Move Budget </a:t>
            </a:r>
            <a:r>
              <a:rPr lang="en-US" sz="3200" kern="0" dirty="0">
                <a:latin typeface="Arial" pitchFamily="34" charset="0"/>
                <a:cs typeface="Arial" pitchFamily="34" charset="0"/>
              </a:rPr>
              <a:t>between </a:t>
            </a:r>
            <a:r>
              <a:rPr lang="en-US" sz="3200" kern="0" dirty="0" smtClean="0">
                <a:latin typeface="Arial" pitchFamily="34" charset="0"/>
                <a:cs typeface="Arial" pitchFamily="34" charset="0"/>
              </a:rPr>
              <a:t>labor expense accounts</a:t>
            </a:r>
          </a:p>
          <a:p>
            <a:pPr marL="109537" lvl="1" eaLnBrk="0" hangingPunct="0">
              <a:spcBef>
                <a:spcPct val="20000"/>
              </a:spcBef>
              <a:defRPr/>
            </a:pPr>
            <a:endParaRPr lang="en-US" sz="1200" kern="0" dirty="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3200" kern="0" dirty="0" smtClean="0">
                <a:latin typeface="Arial" pitchFamily="34" charset="0"/>
                <a:cs typeface="Arial" pitchFamily="34" charset="0"/>
              </a:rPr>
              <a:t>BT3 </a:t>
            </a:r>
            <a:r>
              <a:rPr lang="en-US" sz="3200" kern="0" dirty="0">
                <a:latin typeface="Arial" pitchFamily="34" charset="0"/>
                <a:cs typeface="Arial" pitchFamily="34" charset="0"/>
              </a:rPr>
              <a:t>– </a:t>
            </a:r>
            <a:r>
              <a:rPr lang="en-US" sz="3200" kern="0" dirty="0" smtClean="0">
                <a:latin typeface="Arial" pitchFamily="34" charset="0"/>
                <a:cs typeface="Arial" pitchFamily="34" charset="0"/>
              </a:rPr>
              <a:t>Move Budget from one fund to another OR between salary &amp; maintenance on non-allocated funds</a:t>
            </a:r>
          </a:p>
        </p:txBody>
      </p:sp>
    </p:spTree>
    <p:extLst>
      <p:ext uri="{BB962C8B-B14F-4D97-AF65-F5344CB8AC3E}">
        <p14:creationId xmlns:p14="http://schemas.microsoft.com/office/powerpoint/2010/main" val="41766919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Budget Transfers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962025" y="1447800"/>
            <a:ext cx="7219950" cy="4381500"/>
          </a:xfrm>
          <a:prstGeom prst="rect">
            <a:avLst/>
          </a:prstGeom>
        </p:spPr>
      </p:pic>
    </p:spTree>
    <p:extLst>
      <p:ext uri="{BB962C8B-B14F-4D97-AF65-F5344CB8AC3E}">
        <p14:creationId xmlns:p14="http://schemas.microsoft.com/office/powerpoint/2010/main" val="10987686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Multiple Line Budget Transfers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533400" y="990600"/>
            <a:ext cx="8153400" cy="5160524"/>
          </a:xfrm>
          <a:prstGeom prst="rect">
            <a:avLst/>
          </a:prstGeom>
        </p:spPr>
      </p:pic>
    </p:spTree>
    <p:extLst>
      <p:ext uri="{BB962C8B-B14F-4D97-AF65-F5344CB8AC3E}">
        <p14:creationId xmlns:p14="http://schemas.microsoft.com/office/powerpoint/2010/main" val="40041652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Banner Administrative</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(Banner 9)</a:t>
            </a:r>
            <a:br>
              <a:rPr lang="en-US" sz="5400" b="1" dirty="0" smtClean="0">
                <a:solidFill>
                  <a:schemeClr val="tx1"/>
                </a:solidFill>
                <a:latin typeface="Arial" charset="0"/>
                <a:cs typeface="Arial" charset="0"/>
              </a:rPr>
            </a:br>
            <a:endParaRPr lang="en-US" sz="5400" b="1" dirty="0" smtClean="0">
              <a:solidFill>
                <a:schemeClr val="tx1"/>
              </a:solidFill>
              <a:latin typeface="Arial" charset="0"/>
              <a:cs typeface="Arial" charset="0"/>
            </a:endParaRPr>
          </a:p>
        </p:txBody>
      </p:sp>
      <p:cxnSp>
        <p:nvCxnSpPr>
          <p:cNvPr id="10" name="Straight Connector 9"/>
          <p:cNvCxnSpPr/>
          <p:nvPr/>
        </p:nvCxnSpPr>
        <p:spPr bwMode="auto">
          <a:xfrm>
            <a:off x="0" y="49530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4523041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8600" y="118239"/>
            <a:ext cx="8610599" cy="5215761"/>
          </a:xfrm>
          <a:prstGeom prst="rect">
            <a:avLst/>
          </a:prstGeom>
        </p:spPr>
      </p:pic>
      <p:sp>
        <p:nvSpPr>
          <p:cNvPr id="12" name="Rectangle 11"/>
          <p:cNvSpPr/>
          <p:nvPr/>
        </p:nvSpPr>
        <p:spPr>
          <a:xfrm>
            <a:off x="533400" y="5334000"/>
            <a:ext cx="8153400" cy="830997"/>
          </a:xfrm>
          <a:prstGeom prst="rect">
            <a:avLst/>
          </a:prstGeom>
        </p:spPr>
        <p:txBody>
          <a:bodyPr wrap="square">
            <a:spAutoFit/>
          </a:bodyPr>
          <a:lstStyle/>
          <a:p>
            <a:pPr marL="285750" indent="-285750">
              <a:buFont typeface="Wingdings" panose="05000000000000000000" pitchFamily="2" charset="2"/>
              <a:buChar char="v"/>
            </a:pPr>
            <a:r>
              <a:rPr lang="en-US" dirty="0" smtClean="0"/>
              <a:t>Search for a page by entering a keyword (shown above) or the actual form name.</a:t>
            </a:r>
          </a:p>
        </p:txBody>
      </p:sp>
    </p:spTree>
    <p:extLst>
      <p:ext uri="{BB962C8B-B14F-4D97-AF65-F5344CB8AC3E}">
        <p14:creationId xmlns:p14="http://schemas.microsoft.com/office/powerpoint/2010/main" val="9268830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My Banner</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7"/>
          <p:cNvSpPr/>
          <p:nvPr/>
        </p:nvSpPr>
        <p:spPr>
          <a:xfrm>
            <a:off x="5257800" y="1600200"/>
            <a:ext cx="3810000" cy="707886"/>
          </a:xfrm>
          <a:prstGeom prst="rect">
            <a:avLst/>
          </a:prstGeom>
        </p:spPr>
        <p:txBody>
          <a:bodyPr wrap="square">
            <a:spAutoFit/>
          </a:bodyPr>
          <a:lstStyle/>
          <a:p>
            <a:pPr marL="285750" indent="-285750">
              <a:buFont typeface="Wingdings" panose="05000000000000000000" pitchFamily="2" charset="2"/>
              <a:buChar char="v"/>
            </a:pPr>
            <a:r>
              <a:rPr lang="en-US" sz="2000" b="1" dirty="0" smtClean="0"/>
              <a:t>My Banner </a:t>
            </a:r>
            <a:r>
              <a:rPr lang="en-US" sz="2000" dirty="0" smtClean="0"/>
              <a:t>can now be found under Applications.</a:t>
            </a:r>
          </a:p>
        </p:txBody>
      </p:sp>
      <p:pic>
        <p:nvPicPr>
          <p:cNvPr id="2" name="Picture 1"/>
          <p:cNvPicPr>
            <a:picLocks noChangeAspect="1"/>
          </p:cNvPicPr>
          <p:nvPr/>
        </p:nvPicPr>
        <p:blipFill>
          <a:blip r:embed="rId3"/>
          <a:stretch>
            <a:fillRect/>
          </a:stretch>
        </p:blipFill>
        <p:spPr>
          <a:xfrm>
            <a:off x="-4482" y="1098176"/>
            <a:ext cx="5155664" cy="4235824"/>
          </a:xfrm>
          <a:prstGeom prst="rect">
            <a:avLst/>
          </a:prstGeom>
        </p:spPr>
      </p:pic>
      <p:pic>
        <p:nvPicPr>
          <p:cNvPr id="4" name="Picture 3"/>
          <p:cNvPicPr>
            <a:picLocks noChangeAspect="1"/>
          </p:cNvPicPr>
          <p:nvPr/>
        </p:nvPicPr>
        <p:blipFill>
          <a:blip r:embed="rId4"/>
          <a:stretch>
            <a:fillRect/>
          </a:stretch>
        </p:blipFill>
        <p:spPr>
          <a:xfrm>
            <a:off x="5151212" y="2667000"/>
            <a:ext cx="3840388" cy="2895600"/>
          </a:xfrm>
          <a:prstGeom prst="rect">
            <a:avLst/>
          </a:prstGeom>
        </p:spPr>
      </p:pic>
    </p:spTree>
    <p:extLst>
      <p:ext uri="{BB962C8B-B14F-4D97-AF65-F5344CB8AC3E}">
        <p14:creationId xmlns:p14="http://schemas.microsoft.com/office/powerpoint/2010/main" val="7970096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GUAPMNU</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My Banner Maintenance</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52400" y="1562599"/>
            <a:ext cx="8865232" cy="3619001"/>
          </a:xfrm>
          <a:prstGeom prst="rect">
            <a:avLst/>
          </a:prstGeom>
        </p:spPr>
      </p:pic>
      <p:sp>
        <p:nvSpPr>
          <p:cNvPr id="8" name="Rectangle 7"/>
          <p:cNvSpPr/>
          <p:nvPr/>
        </p:nvSpPr>
        <p:spPr>
          <a:xfrm>
            <a:off x="228600" y="5265003"/>
            <a:ext cx="8229600" cy="830997"/>
          </a:xfrm>
          <a:prstGeom prst="rect">
            <a:avLst/>
          </a:prstGeom>
        </p:spPr>
        <p:txBody>
          <a:bodyPr wrap="square">
            <a:spAutoFit/>
          </a:bodyPr>
          <a:lstStyle/>
          <a:p>
            <a:pPr marL="285750" indent="-285750">
              <a:buFont typeface="Wingdings" panose="05000000000000000000" pitchFamily="2" charset="2"/>
              <a:buChar char="v"/>
            </a:pPr>
            <a:r>
              <a:rPr lang="en-US" sz="1600" kern="0" dirty="0" smtClean="0">
                <a:latin typeface="Arial" pitchFamily="34" charset="0"/>
                <a:cs typeface="Arial" pitchFamily="34" charset="0"/>
              </a:rPr>
              <a:t>This is the screen used to set up My Banner.  You can enter the page name in the My Banner side.  Or you can search all pages on the left and add it using the </a:t>
            </a:r>
            <a:r>
              <a:rPr lang="en-US" sz="1600" b="1" kern="0" dirty="0" smtClean="0">
                <a:latin typeface="Arial" pitchFamily="34" charset="0"/>
                <a:cs typeface="Arial" pitchFamily="34" charset="0"/>
              </a:rPr>
              <a:t>Insert Selection</a:t>
            </a:r>
            <a:r>
              <a:rPr lang="en-US" sz="1600" kern="0" dirty="0" smtClean="0">
                <a:latin typeface="Arial" pitchFamily="34" charset="0"/>
                <a:cs typeface="Arial" pitchFamily="34" charset="0"/>
              </a:rPr>
              <a:t> button.</a:t>
            </a:r>
            <a:endParaRPr lang="en-US" sz="1600" dirty="0"/>
          </a:p>
        </p:txBody>
      </p:sp>
    </p:spTree>
    <p:extLst>
      <p:ext uri="{BB962C8B-B14F-4D97-AF65-F5344CB8AC3E}">
        <p14:creationId xmlns:p14="http://schemas.microsoft.com/office/powerpoint/2010/main" val="422734041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1524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Recently Opened Pages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Rectangle 7"/>
          <p:cNvSpPr/>
          <p:nvPr/>
        </p:nvSpPr>
        <p:spPr>
          <a:xfrm>
            <a:off x="5204534" y="1244768"/>
            <a:ext cx="3810000" cy="1015663"/>
          </a:xfrm>
          <a:prstGeom prst="rect">
            <a:avLst/>
          </a:prstGeom>
        </p:spPr>
        <p:txBody>
          <a:bodyPr wrap="square">
            <a:spAutoFit/>
          </a:bodyPr>
          <a:lstStyle/>
          <a:p>
            <a:pPr marL="285750" indent="-285750">
              <a:buFont typeface="Wingdings" panose="05000000000000000000" pitchFamily="2" charset="2"/>
              <a:buChar char="v"/>
            </a:pPr>
            <a:r>
              <a:rPr lang="en-US" sz="2000" dirty="0" smtClean="0"/>
              <a:t>The </a:t>
            </a:r>
            <a:r>
              <a:rPr lang="en-US" sz="2000" b="1" dirty="0" smtClean="0"/>
              <a:t>Recently Opened </a:t>
            </a:r>
            <a:r>
              <a:rPr lang="en-US" sz="2000" dirty="0" smtClean="0"/>
              <a:t>folder will show all pages opened during the current session.</a:t>
            </a:r>
          </a:p>
        </p:txBody>
      </p:sp>
      <p:pic>
        <p:nvPicPr>
          <p:cNvPr id="5" name="Picture 4"/>
          <p:cNvPicPr>
            <a:picLocks noChangeAspect="1"/>
          </p:cNvPicPr>
          <p:nvPr/>
        </p:nvPicPr>
        <p:blipFill>
          <a:blip r:embed="rId3"/>
          <a:stretch>
            <a:fillRect/>
          </a:stretch>
        </p:blipFill>
        <p:spPr>
          <a:xfrm>
            <a:off x="76200" y="1066801"/>
            <a:ext cx="5075012" cy="4419599"/>
          </a:xfrm>
          <a:prstGeom prst="rect">
            <a:avLst/>
          </a:prstGeom>
        </p:spPr>
      </p:pic>
      <p:pic>
        <p:nvPicPr>
          <p:cNvPr id="6" name="Picture 5"/>
          <p:cNvPicPr>
            <a:picLocks noChangeAspect="1"/>
          </p:cNvPicPr>
          <p:nvPr/>
        </p:nvPicPr>
        <p:blipFill>
          <a:blip r:embed="rId4"/>
          <a:stretch>
            <a:fillRect/>
          </a:stretch>
        </p:blipFill>
        <p:spPr>
          <a:xfrm>
            <a:off x="5268157" y="2514600"/>
            <a:ext cx="3474868" cy="3378801"/>
          </a:xfrm>
          <a:prstGeom prst="rect">
            <a:avLst/>
          </a:prstGeom>
        </p:spPr>
      </p:pic>
    </p:spTree>
    <p:extLst>
      <p:ext uri="{BB962C8B-B14F-4D97-AF65-F5344CB8AC3E}">
        <p14:creationId xmlns:p14="http://schemas.microsoft.com/office/powerpoint/2010/main" val="1787624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FGAJVCM</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Journal Voucher Mass Entry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114300" y="1600200"/>
            <a:ext cx="8953500" cy="2594753"/>
          </a:xfrm>
          <a:prstGeom prst="rect">
            <a:avLst/>
          </a:prstGeom>
        </p:spPr>
      </p:pic>
      <p:pic>
        <p:nvPicPr>
          <p:cNvPr id="5" name="Picture 4"/>
          <p:cNvPicPr>
            <a:picLocks noChangeAspect="1"/>
          </p:cNvPicPr>
          <p:nvPr/>
        </p:nvPicPr>
        <p:blipFill>
          <a:blip r:embed="rId4"/>
          <a:stretch>
            <a:fillRect/>
          </a:stretch>
        </p:blipFill>
        <p:spPr>
          <a:xfrm>
            <a:off x="123353" y="4876800"/>
            <a:ext cx="1828800" cy="1152525"/>
          </a:xfrm>
          <a:prstGeom prst="rect">
            <a:avLst/>
          </a:prstGeom>
        </p:spPr>
      </p:pic>
      <p:sp>
        <p:nvSpPr>
          <p:cNvPr id="6" name="Rectangle 5"/>
          <p:cNvSpPr/>
          <p:nvPr/>
        </p:nvSpPr>
        <p:spPr>
          <a:xfrm>
            <a:off x="2133600" y="5486400"/>
            <a:ext cx="5671745" cy="338554"/>
          </a:xfrm>
          <a:prstGeom prst="rect">
            <a:avLst/>
          </a:prstGeom>
        </p:spPr>
        <p:txBody>
          <a:bodyPr wrap="none">
            <a:spAutoFit/>
          </a:bodyPr>
          <a:lstStyle/>
          <a:p>
            <a:r>
              <a:rPr lang="en-US" sz="1600" kern="0" dirty="0" smtClean="0">
                <a:latin typeface="Arial" pitchFamily="34" charset="0"/>
                <a:cs typeface="Arial" pitchFamily="34" charset="0"/>
              </a:rPr>
              <a:t>These arrows take place of your </a:t>
            </a:r>
            <a:r>
              <a:rPr lang="en-US" sz="1600" b="1" kern="0" dirty="0" smtClean="0">
                <a:latin typeface="Arial" pitchFamily="34" charset="0"/>
                <a:cs typeface="Arial" pitchFamily="34" charset="0"/>
              </a:rPr>
              <a:t>Cntl/Pg Down </a:t>
            </a:r>
            <a:r>
              <a:rPr lang="en-US" sz="1600" kern="0" dirty="0" smtClean="0">
                <a:latin typeface="Arial" pitchFamily="34" charset="0"/>
                <a:cs typeface="Arial" pitchFamily="34" charset="0"/>
              </a:rPr>
              <a:t>(Next Block)</a:t>
            </a:r>
            <a:endParaRPr lang="en-US" sz="1600" dirty="0"/>
          </a:p>
        </p:txBody>
      </p:sp>
      <p:sp>
        <p:nvSpPr>
          <p:cNvPr id="12" name="Rectangle 11"/>
          <p:cNvSpPr/>
          <p:nvPr/>
        </p:nvSpPr>
        <p:spPr>
          <a:xfrm>
            <a:off x="228600" y="4267200"/>
            <a:ext cx="8229600" cy="830997"/>
          </a:xfrm>
          <a:prstGeom prst="rect">
            <a:avLst/>
          </a:prstGeom>
        </p:spPr>
        <p:txBody>
          <a:bodyPr wrap="square">
            <a:spAutoFit/>
          </a:bodyPr>
          <a:lstStyle/>
          <a:p>
            <a:pPr marL="285750" indent="-285750">
              <a:buFont typeface="Wingdings" panose="05000000000000000000" pitchFamily="2" charset="2"/>
              <a:buChar char="v"/>
            </a:pPr>
            <a:r>
              <a:rPr lang="en-US" sz="1600" kern="0" dirty="0" smtClean="0">
                <a:latin typeface="Arial" pitchFamily="34" charset="0"/>
                <a:cs typeface="Arial" pitchFamily="34" charset="0"/>
              </a:rPr>
              <a:t>Once the Default Values section is complete, use the down arrow at the bottom left of the page to get into the Journal Voucher Detail.  And again to get to the Complete/In Process buttons.</a:t>
            </a:r>
            <a:endParaRPr lang="en-US" sz="1600" dirty="0"/>
          </a:p>
        </p:txBody>
      </p:sp>
    </p:spTree>
    <p:extLst>
      <p:ext uri="{BB962C8B-B14F-4D97-AF65-F5344CB8AC3E}">
        <p14:creationId xmlns:p14="http://schemas.microsoft.com/office/powerpoint/2010/main" val="25889224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FGIBAVL</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Budget Availability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35052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To get output on FGIBAVL, you will need to enter the first Budget Pool you want listed.</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It’s usually best to just enter </a:t>
            </a:r>
            <a:r>
              <a:rPr lang="en-US" sz="2800" b="1" kern="0" dirty="0" smtClean="0">
                <a:latin typeface="Arial" pitchFamily="34" charset="0"/>
                <a:cs typeface="Arial" pitchFamily="34" charset="0"/>
              </a:rPr>
              <a:t>700300</a:t>
            </a:r>
            <a:r>
              <a:rPr lang="en-US" sz="2800" kern="0" dirty="0" smtClean="0">
                <a:latin typeface="Arial" pitchFamily="34" charset="0"/>
                <a:cs typeface="Arial" pitchFamily="34" charset="0"/>
              </a:rPr>
              <a:t>, which will include </a:t>
            </a:r>
            <a:r>
              <a:rPr lang="en-US" sz="2800" b="1" kern="0" dirty="0" smtClean="0">
                <a:latin typeface="Arial" pitchFamily="34" charset="0"/>
                <a:cs typeface="Arial" pitchFamily="34" charset="0"/>
              </a:rPr>
              <a:t>700300</a:t>
            </a:r>
            <a:r>
              <a:rPr lang="en-US" sz="2800" kern="0" dirty="0" smtClean="0">
                <a:latin typeface="Arial" pitchFamily="34" charset="0"/>
                <a:cs typeface="Arial" pitchFamily="34" charset="0"/>
              </a:rPr>
              <a:t> through </a:t>
            </a:r>
            <a:r>
              <a:rPr lang="en-US" sz="2800" b="1" kern="0" dirty="0" smtClean="0">
                <a:latin typeface="Arial" pitchFamily="34" charset="0"/>
                <a:cs typeface="Arial" pitchFamily="34" charset="0"/>
              </a:rPr>
              <a:t>700840</a:t>
            </a:r>
            <a:r>
              <a:rPr lang="en-US" sz="2800" kern="0" dirty="0" smtClean="0">
                <a:latin typeface="Arial" pitchFamily="34" charset="0"/>
                <a:cs typeface="Arial" pitchFamily="34" charset="0"/>
              </a:rPr>
              <a:t>.</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91491" y="1662112"/>
            <a:ext cx="8800109" cy="1919288"/>
          </a:xfrm>
          <a:prstGeom prst="rect">
            <a:avLst/>
          </a:prstGeom>
        </p:spPr>
      </p:pic>
    </p:spTree>
    <p:extLst>
      <p:ext uri="{BB962C8B-B14F-4D97-AF65-F5344CB8AC3E}">
        <p14:creationId xmlns:p14="http://schemas.microsoft.com/office/powerpoint/2010/main" val="38462846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152400"/>
            <a:ext cx="91440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Maintenance Budget Pools</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3"/>
          <a:stretch>
            <a:fillRect/>
          </a:stretch>
        </p:blipFill>
        <p:spPr>
          <a:xfrm>
            <a:off x="-457200" y="1447800"/>
            <a:ext cx="9542655" cy="3657600"/>
          </a:xfrm>
          <a:prstGeom prst="rect">
            <a:avLst/>
          </a:prstGeom>
        </p:spPr>
      </p:pic>
      <p:sp>
        <p:nvSpPr>
          <p:cNvPr id="4" name="TextBox 3"/>
          <p:cNvSpPr txBox="1"/>
          <p:nvPr/>
        </p:nvSpPr>
        <p:spPr>
          <a:xfrm>
            <a:off x="609600" y="5334000"/>
            <a:ext cx="3276600" cy="369332"/>
          </a:xfrm>
          <a:prstGeom prst="rect">
            <a:avLst/>
          </a:prstGeom>
          <a:noFill/>
        </p:spPr>
        <p:txBody>
          <a:bodyPr wrap="square" rtlCol="0">
            <a:spAutoFit/>
          </a:bodyPr>
          <a:lstStyle/>
          <a:p>
            <a:r>
              <a:rPr lang="en-US" sz="1800" b="1" i="1" dirty="0" smtClean="0"/>
              <a:t>Note:  Not used on Grants </a:t>
            </a:r>
            <a:endParaRPr lang="en-US" sz="1800" b="1" i="1" dirty="0"/>
          </a:p>
        </p:txBody>
      </p:sp>
    </p:spTree>
    <p:extLst>
      <p:ext uri="{BB962C8B-B14F-4D97-AF65-F5344CB8AC3E}">
        <p14:creationId xmlns:p14="http://schemas.microsoft.com/office/powerpoint/2010/main" val="27296338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FGIBAVL</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Budget Availability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228600" y="1752600"/>
            <a:ext cx="8763000" cy="1998685"/>
          </a:xfrm>
          <a:prstGeom prst="rect">
            <a:avLst/>
          </a:prstGeom>
        </p:spPr>
      </p:pic>
      <p:sp>
        <p:nvSpPr>
          <p:cNvPr id="7" name="Rectangle 3"/>
          <p:cNvSpPr txBox="1">
            <a:spLocks noChangeArrowheads="1"/>
          </p:cNvSpPr>
          <p:nvPr/>
        </p:nvSpPr>
        <p:spPr bwMode="auto">
          <a:xfrm>
            <a:off x="76200" y="35052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Will show current Available Balance for each Budget Pool (have to manually calculate in SSB).</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sz="2800" kern="0" dirty="0" smtClean="0">
                <a:latin typeface="Arial" pitchFamily="34" charset="0"/>
                <a:cs typeface="Arial" pitchFamily="34" charset="0"/>
              </a:rPr>
              <a:t>This is the amount being read by OkCorral</a:t>
            </a:r>
            <a:r>
              <a:rPr lang="en-US" sz="2800" kern="0" dirty="0">
                <a:latin typeface="Arial" pitchFamily="34" charset="0"/>
                <a:cs typeface="Arial" pitchFamily="34" charset="0"/>
              </a:rPr>
              <a:t> </a:t>
            </a:r>
            <a:r>
              <a:rPr lang="en-US" sz="2800" kern="0" dirty="0" smtClean="0">
                <a:latin typeface="Arial" pitchFamily="34" charset="0"/>
                <a:cs typeface="Arial" pitchFamily="34" charset="0"/>
              </a:rPr>
              <a:t>and other ‘budget check’ processes.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12047372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FRIGITD</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Grant Inception to Date</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3962400"/>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If you have a grant fund that is not passing a budget check, this is the grant-version of FGIBAVL.</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8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The main thing to remember on this page is to select </a:t>
            </a:r>
            <a:r>
              <a:rPr lang="en-US" b="1" kern="0" dirty="0" smtClean="0">
                <a:latin typeface="Arial" pitchFamily="34" charset="0"/>
                <a:cs typeface="Arial" pitchFamily="34" charset="0"/>
              </a:rPr>
              <a:t>Budget Pool </a:t>
            </a:r>
            <a:r>
              <a:rPr lang="en-US" kern="0" dirty="0" smtClean="0">
                <a:latin typeface="Arial" pitchFamily="34" charset="0"/>
                <a:cs typeface="Arial" pitchFamily="34" charset="0"/>
              </a:rPr>
              <a:t>under the Account Summary</a:t>
            </a:r>
            <a:r>
              <a:rPr lang="en-US" sz="2800" kern="0" dirty="0" smtClean="0">
                <a:latin typeface="Arial" pitchFamily="34" charset="0"/>
                <a:cs typeface="Arial" pitchFamily="34" charset="0"/>
              </a:rPr>
              <a:t>.</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75382" y="1547813"/>
            <a:ext cx="8916218" cy="2566987"/>
          </a:xfrm>
          <a:prstGeom prst="rect">
            <a:avLst/>
          </a:prstGeom>
        </p:spPr>
      </p:pic>
    </p:spTree>
    <p:extLst>
      <p:ext uri="{BB962C8B-B14F-4D97-AF65-F5344CB8AC3E}">
        <p14:creationId xmlns:p14="http://schemas.microsoft.com/office/powerpoint/2010/main" val="6918424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FGIBDST</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Organization Budget Status</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152400" y="1600201"/>
            <a:ext cx="8763000" cy="4343400"/>
          </a:xfrm>
          <a:prstGeom prst="rect">
            <a:avLst/>
          </a:prstGeom>
        </p:spPr>
      </p:pic>
    </p:spTree>
    <p:extLst>
      <p:ext uri="{BB962C8B-B14F-4D97-AF65-F5344CB8AC3E}">
        <p14:creationId xmlns:p14="http://schemas.microsoft.com/office/powerpoint/2010/main" val="32222369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FGIBDSR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Executive Summary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4" name="Picture 3"/>
          <p:cNvPicPr>
            <a:picLocks noChangeAspect="1"/>
          </p:cNvPicPr>
          <p:nvPr/>
        </p:nvPicPr>
        <p:blipFill>
          <a:blip r:embed="rId3"/>
          <a:stretch>
            <a:fillRect/>
          </a:stretch>
        </p:blipFill>
        <p:spPr>
          <a:xfrm>
            <a:off x="123450" y="1524000"/>
            <a:ext cx="8944350" cy="2133600"/>
          </a:xfrm>
          <a:prstGeom prst="rect">
            <a:avLst/>
          </a:prstGeom>
        </p:spPr>
      </p:pic>
      <p:pic>
        <p:nvPicPr>
          <p:cNvPr id="5" name="Picture 4"/>
          <p:cNvPicPr>
            <a:picLocks noChangeAspect="1"/>
          </p:cNvPicPr>
          <p:nvPr/>
        </p:nvPicPr>
        <p:blipFill>
          <a:blip r:embed="rId4"/>
          <a:stretch>
            <a:fillRect/>
          </a:stretch>
        </p:blipFill>
        <p:spPr>
          <a:xfrm>
            <a:off x="304800" y="3733800"/>
            <a:ext cx="3657600" cy="2351314"/>
          </a:xfrm>
          <a:prstGeom prst="rect">
            <a:avLst/>
          </a:prstGeom>
        </p:spPr>
      </p:pic>
      <p:sp>
        <p:nvSpPr>
          <p:cNvPr id="6" name="Rectangle 5"/>
          <p:cNvSpPr/>
          <p:nvPr/>
        </p:nvSpPr>
        <p:spPr>
          <a:xfrm>
            <a:off x="4114800" y="3886200"/>
            <a:ext cx="4800600" cy="2111347"/>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000" kern="0" dirty="0" smtClean="0">
                <a:latin typeface="Arial" pitchFamily="34" charset="0"/>
                <a:cs typeface="Arial" pitchFamily="34" charset="0"/>
              </a:rPr>
              <a:t>To get detail on a transaction, go to </a:t>
            </a:r>
            <a:r>
              <a:rPr lang="en-US" sz="2000" b="1" i="1" kern="0" dirty="0" smtClean="0">
                <a:latin typeface="Arial" pitchFamily="34" charset="0"/>
                <a:cs typeface="Arial" pitchFamily="34" charset="0"/>
              </a:rPr>
              <a:t>RELATED</a:t>
            </a:r>
            <a:r>
              <a:rPr lang="en-US" sz="2000" kern="0" dirty="0" smtClean="0">
                <a:latin typeface="Arial" pitchFamily="34" charset="0"/>
                <a:cs typeface="Arial" pitchFamily="34" charset="0"/>
              </a:rPr>
              <a:t>….and select </a:t>
            </a:r>
            <a:r>
              <a:rPr lang="en-US" sz="2000" b="1" kern="0" dirty="0" smtClean="0">
                <a:latin typeface="Arial" pitchFamily="34" charset="0"/>
                <a:cs typeface="Arial" pitchFamily="34" charset="0"/>
              </a:rPr>
              <a:t>FGITRND</a:t>
            </a:r>
          </a:p>
          <a:p>
            <a:pPr marL="566737" lvl="1" indent="-457200" eaLnBrk="0" hangingPunct="0">
              <a:spcBef>
                <a:spcPct val="20000"/>
              </a:spcBef>
              <a:buFont typeface="Wingdings" pitchFamily="2" charset="2"/>
              <a:buChar char="v"/>
              <a:defRPr/>
            </a:pPr>
            <a:endParaRPr lang="en-US" sz="600" b="1" kern="0" dirty="0" smtClean="0">
              <a:latin typeface="Arial" pitchFamily="34" charset="0"/>
              <a:cs typeface="Arial" pitchFamily="34" charset="0"/>
            </a:endParaRPr>
          </a:p>
          <a:p>
            <a:pPr marL="566737" lvl="1" indent="-457200" eaLnBrk="0" hangingPunct="0">
              <a:spcBef>
                <a:spcPct val="20000"/>
              </a:spcBef>
              <a:buFont typeface="Wingdings" pitchFamily="2" charset="2"/>
              <a:buChar char="v"/>
              <a:defRPr/>
            </a:pPr>
            <a:r>
              <a:rPr lang="en-US" sz="2000" b="1" kern="0" dirty="0" smtClean="0">
                <a:latin typeface="Arial" pitchFamily="34" charset="0"/>
                <a:cs typeface="Arial" pitchFamily="34" charset="0"/>
              </a:rPr>
              <a:t>You will see all of the individual transactions making up that total.  You will have option to drill down further.</a:t>
            </a:r>
            <a:endParaRPr lang="en-US" sz="2000" b="1" kern="0" dirty="0">
              <a:latin typeface="Arial" pitchFamily="34" charset="0"/>
              <a:cs typeface="Arial" pitchFamily="34" charset="0"/>
            </a:endParaRPr>
          </a:p>
        </p:txBody>
      </p:sp>
      <p:cxnSp>
        <p:nvCxnSpPr>
          <p:cNvPr id="3" name="Straight Connector 2"/>
          <p:cNvCxnSpPr/>
          <p:nvPr/>
        </p:nvCxnSpPr>
        <p:spPr bwMode="auto">
          <a:xfrm>
            <a:off x="304800" y="3733800"/>
            <a:ext cx="365760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a:off x="3962400" y="3733800"/>
            <a:ext cx="0" cy="2351314"/>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304799" y="3733800"/>
            <a:ext cx="1" cy="2348968"/>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flipH="1" flipV="1">
            <a:off x="369277" y="5978769"/>
            <a:ext cx="11723" cy="18778"/>
          </a:xfrm>
          <a:prstGeom prst="line">
            <a:avLst/>
          </a:prstGeom>
          <a:solidFill>
            <a:schemeClr val="accent1"/>
          </a:solidFill>
          <a:ln w="12699"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304799" y="6082768"/>
            <a:ext cx="3657601" cy="2346"/>
          </a:xfrm>
          <a:prstGeom prst="line">
            <a:avLst/>
          </a:prstGeom>
          <a:solidFill>
            <a:schemeClr val="accent1"/>
          </a:solidFill>
          <a:ln w="12699"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2235564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FGIDOCR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Document Retrieval Inquiry</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2" name="Rectangle 1"/>
          <p:cNvSpPr/>
          <p:nvPr/>
        </p:nvSpPr>
        <p:spPr>
          <a:xfrm>
            <a:off x="76200" y="3363724"/>
            <a:ext cx="8915400" cy="446276"/>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300" kern="0" dirty="0" smtClean="0">
                <a:latin typeface="Arial" pitchFamily="34" charset="0"/>
                <a:cs typeface="Arial" pitchFamily="34" charset="0"/>
              </a:rPr>
              <a:t>This can also be done in SSB with the </a:t>
            </a:r>
            <a:r>
              <a:rPr lang="en-US" sz="2300" i="1" kern="0" dirty="0" smtClean="0">
                <a:latin typeface="Arial" pitchFamily="34" charset="0"/>
                <a:cs typeface="Arial" pitchFamily="34" charset="0"/>
              </a:rPr>
              <a:t>View Document </a:t>
            </a:r>
            <a:r>
              <a:rPr lang="en-US" sz="2300" kern="0" dirty="0" smtClean="0">
                <a:latin typeface="Arial" pitchFamily="34" charset="0"/>
                <a:cs typeface="Arial" pitchFamily="34" charset="0"/>
              </a:rPr>
              <a:t>link.</a:t>
            </a:r>
          </a:p>
        </p:txBody>
      </p:sp>
      <p:pic>
        <p:nvPicPr>
          <p:cNvPr id="4" name="Picture 3"/>
          <p:cNvPicPr>
            <a:picLocks noChangeAspect="1"/>
          </p:cNvPicPr>
          <p:nvPr/>
        </p:nvPicPr>
        <p:blipFill>
          <a:blip r:embed="rId3"/>
          <a:stretch>
            <a:fillRect/>
          </a:stretch>
        </p:blipFill>
        <p:spPr>
          <a:xfrm>
            <a:off x="0" y="2362200"/>
            <a:ext cx="9144000" cy="644616"/>
          </a:xfrm>
          <a:prstGeom prst="rect">
            <a:avLst/>
          </a:prstGeom>
        </p:spPr>
      </p:pic>
      <p:pic>
        <p:nvPicPr>
          <p:cNvPr id="5" name="Picture 4"/>
          <p:cNvPicPr>
            <a:picLocks noChangeAspect="1"/>
          </p:cNvPicPr>
          <p:nvPr/>
        </p:nvPicPr>
        <p:blipFill>
          <a:blip r:embed="rId4"/>
          <a:stretch>
            <a:fillRect/>
          </a:stretch>
        </p:blipFill>
        <p:spPr>
          <a:xfrm>
            <a:off x="685800" y="3962400"/>
            <a:ext cx="2224716" cy="2211930"/>
          </a:xfrm>
          <a:prstGeom prst="rect">
            <a:avLst/>
          </a:prstGeom>
        </p:spPr>
      </p:pic>
      <p:pic>
        <p:nvPicPr>
          <p:cNvPr id="6" name="Picture 5"/>
          <p:cNvPicPr>
            <a:picLocks noChangeAspect="1"/>
          </p:cNvPicPr>
          <p:nvPr/>
        </p:nvPicPr>
        <p:blipFill>
          <a:blip r:embed="rId5"/>
          <a:stretch>
            <a:fillRect/>
          </a:stretch>
        </p:blipFill>
        <p:spPr>
          <a:xfrm>
            <a:off x="3581400" y="3962399"/>
            <a:ext cx="2819400" cy="2211931"/>
          </a:xfrm>
          <a:prstGeom prst="rect">
            <a:avLst/>
          </a:prstGeom>
        </p:spPr>
      </p:pic>
      <p:sp>
        <p:nvSpPr>
          <p:cNvPr id="3" name="Rectangle 2"/>
          <p:cNvSpPr/>
          <p:nvPr/>
        </p:nvSpPr>
        <p:spPr>
          <a:xfrm>
            <a:off x="0" y="1561981"/>
            <a:ext cx="9144000" cy="769441"/>
          </a:xfrm>
          <a:prstGeom prst="rect">
            <a:avLst/>
          </a:prstGeom>
        </p:spPr>
        <p:txBody>
          <a:bodyPr wrap="square">
            <a:spAutoFit/>
          </a:bodyPr>
          <a:lstStyle/>
          <a:p>
            <a:pPr marL="566737" lvl="1" indent="-457200" eaLnBrk="0" hangingPunct="0">
              <a:spcBef>
                <a:spcPct val="20000"/>
              </a:spcBef>
              <a:buFont typeface="Wingdings" pitchFamily="2" charset="2"/>
              <a:buChar char="v"/>
              <a:defRPr/>
            </a:pPr>
            <a:r>
              <a:rPr lang="en-US" sz="2200" kern="0" dirty="0">
                <a:latin typeface="Arial" pitchFamily="34" charset="0"/>
                <a:cs typeface="Arial" pitchFamily="34" charset="0"/>
              </a:rPr>
              <a:t>Enter the Document number and it will display the transaction detail.</a:t>
            </a:r>
          </a:p>
        </p:txBody>
      </p:sp>
    </p:spTree>
    <p:extLst>
      <p:ext uri="{BB962C8B-B14F-4D97-AF65-F5344CB8AC3E}">
        <p14:creationId xmlns:p14="http://schemas.microsoft.com/office/powerpoint/2010/main" val="23773300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76200" y="76200"/>
            <a:ext cx="89154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FGITBSR</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Trial Balance Summary (GL)</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3"/>
          <a:stretch>
            <a:fillRect/>
          </a:stretch>
        </p:blipFill>
        <p:spPr>
          <a:xfrm>
            <a:off x="152400" y="1543478"/>
            <a:ext cx="8868364" cy="2377429"/>
          </a:xfrm>
          <a:prstGeom prst="rect">
            <a:avLst/>
          </a:prstGeom>
        </p:spPr>
      </p:pic>
      <p:sp>
        <p:nvSpPr>
          <p:cNvPr id="7" name="Rectangle 3"/>
          <p:cNvSpPr txBox="1">
            <a:spLocks noChangeArrowheads="1"/>
          </p:cNvSpPr>
          <p:nvPr/>
        </p:nvSpPr>
        <p:spPr bwMode="auto">
          <a:xfrm>
            <a:off x="76200" y="3920907"/>
            <a:ext cx="8991600" cy="2327493"/>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407000 line will show CF Balance from prior year.  Credit is a positive CF Balance.</a:t>
            </a: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endParaRPr lang="en-US" sz="600" kern="0" dirty="0" smtClean="0">
              <a:latin typeface="Arial" pitchFamily="34" charset="0"/>
              <a:cs typeface="Arial" pitchFamily="34" charset="0"/>
            </a:endParaRPr>
          </a:p>
          <a:p>
            <a:pPr marL="566737" marR="0" lvl="1" indent="-457200" algn="l" defTabSz="914400" rtl="0" eaLnBrk="0" fontAlgn="base" latinLnBrk="0" hangingPunct="0">
              <a:lnSpc>
                <a:spcPct val="100000"/>
              </a:lnSpc>
              <a:spcBef>
                <a:spcPct val="20000"/>
              </a:spcBef>
              <a:spcAft>
                <a:spcPct val="0"/>
              </a:spcAft>
              <a:buSzTx/>
              <a:buFont typeface="Wingdings" pitchFamily="2" charset="2"/>
              <a:buChar char="v"/>
              <a:tabLst/>
              <a:defRPr/>
            </a:pPr>
            <a:r>
              <a:rPr lang="en-US" kern="0" dirty="0" smtClean="0">
                <a:latin typeface="Arial" pitchFamily="34" charset="0"/>
                <a:cs typeface="Arial" pitchFamily="34" charset="0"/>
              </a:rPr>
              <a:t>Current Fund Balance is how much cash is in the fund at this point in time.  Does not take into account encumbrances.</a:t>
            </a:r>
          </a:p>
          <a:p>
            <a:pPr marL="109537" marR="0" lvl="1" algn="l" defTabSz="914400" rtl="0" eaLnBrk="0" fontAlgn="base" latinLnBrk="0" hangingPunct="0">
              <a:lnSpc>
                <a:spcPct val="100000"/>
              </a:lnSpc>
              <a:spcBef>
                <a:spcPct val="20000"/>
              </a:spcBef>
              <a:spcAft>
                <a:spcPct val="0"/>
              </a:spcAft>
              <a:buSzTx/>
              <a:tabLst/>
              <a:defRPr/>
            </a:pPr>
            <a:endParaRPr lang="en-US" sz="1000" kern="0" noProof="0" dirty="0" smtClean="0">
              <a:latin typeface="Arial" pitchFamily="34" charset="0"/>
              <a:cs typeface="Arial" pitchFamily="34" charset="0"/>
            </a:endParaRPr>
          </a:p>
          <a:p>
            <a:pPr marL="109537" lvl="1" eaLnBrk="0" hangingPunct="0">
              <a:spcBef>
                <a:spcPct val="20000"/>
              </a:spcBef>
              <a:defRPr/>
            </a:pPr>
            <a:endParaRPr lang="en-US" sz="2600" kern="0" dirty="0">
              <a:latin typeface="Arial" pitchFamily="34" charset="0"/>
              <a:cs typeface="Arial" pitchFamily="34" charset="0"/>
            </a:endParaRPr>
          </a:p>
        </p:txBody>
      </p:sp>
    </p:spTree>
    <p:extLst>
      <p:ext uri="{BB962C8B-B14F-4D97-AF65-F5344CB8AC3E}">
        <p14:creationId xmlns:p14="http://schemas.microsoft.com/office/powerpoint/2010/main" val="170055907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How do I reconcile a fund in Banner?</a:t>
            </a:r>
            <a:br>
              <a:rPr lang="en-US" sz="5400" b="1" dirty="0" smtClean="0">
                <a:solidFill>
                  <a:schemeClr val="tx1"/>
                </a:solidFill>
                <a:latin typeface="Arial" charset="0"/>
                <a:cs typeface="Arial" charset="0"/>
              </a:rPr>
            </a:br>
            <a:endParaRPr lang="en-US" sz="5400" b="1" dirty="0" smtClean="0">
              <a:solidFill>
                <a:schemeClr val="tx1"/>
              </a:solidFill>
              <a:latin typeface="Arial" charset="0"/>
              <a:cs typeface="Arial" charset="0"/>
            </a:endParaRPr>
          </a:p>
        </p:txBody>
      </p:sp>
      <p:cxnSp>
        <p:nvCxnSpPr>
          <p:cNvPr id="10" name="Straight Connector 9"/>
          <p:cNvCxnSpPr/>
          <p:nvPr/>
        </p:nvCxnSpPr>
        <p:spPr bwMode="auto">
          <a:xfrm>
            <a:off x="0" y="49514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7891063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638800" cy="707886"/>
          </a:xfrm>
          <a:prstGeom prst="rect">
            <a:avLst/>
          </a:prstGeom>
          <a:noFill/>
        </p:spPr>
        <p:txBody>
          <a:bodyPr wrap="square" rtlCol="0">
            <a:spAutoFit/>
          </a:bodyPr>
          <a:lstStyle/>
          <a:p>
            <a:pPr algn="ctr"/>
            <a:r>
              <a:rPr lang="en-US" sz="4000" b="1" dirty="0" smtClean="0"/>
              <a:t>Reconciling Funds</a:t>
            </a:r>
          </a:p>
        </p:txBody>
      </p:sp>
      <p:cxnSp>
        <p:nvCxnSpPr>
          <p:cNvPr id="3" name="Straight Connector 2"/>
          <p:cNvCxnSpPr/>
          <p:nvPr/>
        </p:nvCxnSpPr>
        <p:spPr bwMode="auto">
          <a:xfrm>
            <a:off x="17585" y="1524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4" name="Straight Connector 3"/>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5" name="TextBox 4"/>
          <p:cNvSpPr txBox="1"/>
          <p:nvPr/>
        </p:nvSpPr>
        <p:spPr>
          <a:xfrm>
            <a:off x="457200" y="1676400"/>
            <a:ext cx="7047122" cy="4278094"/>
          </a:xfrm>
          <a:prstGeom prst="rect">
            <a:avLst/>
          </a:prstGeom>
          <a:noFill/>
        </p:spPr>
        <p:txBody>
          <a:bodyPr wrap="none" rtlCol="0">
            <a:spAutoFit/>
          </a:bodyPr>
          <a:lstStyle/>
          <a:p>
            <a:pPr marL="342900" indent="-342900">
              <a:buFont typeface="Wingdings" panose="05000000000000000000" pitchFamily="2" charset="2"/>
              <a:buChar char="v"/>
            </a:pPr>
            <a:r>
              <a:rPr lang="en-US" sz="3200" dirty="0" smtClean="0"/>
              <a:t>ePrint Reports:</a:t>
            </a:r>
          </a:p>
          <a:p>
            <a:endParaRPr lang="en-US" dirty="0"/>
          </a:p>
          <a:p>
            <a:pPr marL="800100" lvl="1" indent="-342900">
              <a:buFont typeface="Wingdings" panose="05000000000000000000" pitchFamily="2" charset="2"/>
              <a:buChar char="v"/>
            </a:pPr>
            <a:r>
              <a:rPr lang="en-US" dirty="0" smtClean="0"/>
              <a:t>FGRBDSC – Budget Status Report </a:t>
            </a:r>
          </a:p>
          <a:p>
            <a:pPr lvl="1"/>
            <a:r>
              <a:rPr lang="en-US" dirty="0" smtClean="0"/>
              <a:t>	</a:t>
            </a:r>
            <a:r>
              <a:rPr lang="en-US" sz="2000" dirty="0" smtClean="0"/>
              <a:t>Summary of Revenue and Expenses for the period</a:t>
            </a:r>
          </a:p>
          <a:p>
            <a:pPr lvl="1"/>
            <a:endParaRPr lang="en-US" dirty="0" smtClean="0"/>
          </a:p>
          <a:p>
            <a:pPr marL="800100" lvl="1" indent="-342900">
              <a:buFont typeface="Wingdings" panose="05000000000000000000" pitchFamily="2" charset="2"/>
              <a:buChar char="v"/>
            </a:pPr>
            <a:r>
              <a:rPr lang="en-US" dirty="0" smtClean="0"/>
              <a:t>FGRFAAC – Fund/Account Activity Report</a:t>
            </a:r>
          </a:p>
          <a:p>
            <a:pPr lvl="1"/>
            <a:r>
              <a:rPr lang="en-US" dirty="0" smtClean="0"/>
              <a:t>	</a:t>
            </a:r>
            <a:r>
              <a:rPr lang="en-US" sz="2000" dirty="0" smtClean="0"/>
              <a:t>General Ledger Summary</a:t>
            </a:r>
          </a:p>
          <a:p>
            <a:pPr lvl="1"/>
            <a:r>
              <a:rPr lang="en-US" dirty="0"/>
              <a:t>	</a:t>
            </a:r>
            <a:r>
              <a:rPr lang="en-US" sz="2000" dirty="0" smtClean="0"/>
              <a:t>Shows balance at end of period and carryforward</a:t>
            </a:r>
          </a:p>
          <a:p>
            <a:pPr lvl="1"/>
            <a:endParaRPr lang="en-US" dirty="0" smtClean="0"/>
          </a:p>
          <a:p>
            <a:pPr marL="800100" lvl="1" indent="-342900">
              <a:buFont typeface="Wingdings" panose="05000000000000000000" pitchFamily="2" charset="2"/>
              <a:buChar char="v"/>
            </a:pPr>
            <a:r>
              <a:rPr lang="en-US" dirty="0" smtClean="0"/>
              <a:t>FGRODTA – Organization Detail Activity</a:t>
            </a:r>
          </a:p>
          <a:p>
            <a:pPr lvl="1"/>
            <a:r>
              <a:rPr lang="en-US" dirty="0" smtClean="0"/>
              <a:t>	</a:t>
            </a:r>
            <a:r>
              <a:rPr lang="en-US" sz="2000" dirty="0" smtClean="0"/>
              <a:t>Revenue and Expense detail for the period</a:t>
            </a:r>
            <a:endParaRPr lang="en-US" sz="2000" dirty="0"/>
          </a:p>
        </p:txBody>
      </p:sp>
    </p:spTree>
    <p:extLst>
      <p:ext uri="{BB962C8B-B14F-4D97-AF65-F5344CB8AC3E}">
        <p14:creationId xmlns:p14="http://schemas.microsoft.com/office/powerpoint/2010/main" val="19223536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3242" y="54114"/>
            <a:ext cx="6515100" cy="707886"/>
          </a:xfrm>
          <a:prstGeom prst="rect">
            <a:avLst/>
          </a:prstGeom>
          <a:noFill/>
        </p:spPr>
        <p:txBody>
          <a:bodyPr wrap="square" rtlCol="0">
            <a:spAutoFit/>
          </a:bodyPr>
          <a:lstStyle/>
          <a:p>
            <a:pPr algn="ctr"/>
            <a:r>
              <a:rPr lang="en-US" sz="4000" b="1" dirty="0" smtClean="0"/>
              <a:t>Fund Balance Worksheet</a:t>
            </a:r>
            <a:endParaRPr lang="en-US" sz="4000" b="1" dirty="0"/>
          </a:p>
        </p:txBody>
      </p:sp>
      <p:cxnSp>
        <p:nvCxnSpPr>
          <p:cNvPr id="7" name="Straight Connector 6"/>
          <p:cNvCxnSpPr/>
          <p:nvPr/>
        </p:nvCxnSpPr>
        <p:spPr bwMode="auto">
          <a:xfrm>
            <a:off x="17585" y="7620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3" name="Picture 2"/>
          <p:cNvPicPr>
            <a:picLocks noChangeAspect="1"/>
          </p:cNvPicPr>
          <p:nvPr/>
        </p:nvPicPr>
        <p:blipFill>
          <a:blip r:embed="rId2"/>
          <a:stretch>
            <a:fillRect/>
          </a:stretch>
        </p:blipFill>
        <p:spPr>
          <a:xfrm>
            <a:off x="228600" y="914400"/>
            <a:ext cx="8763000" cy="4953000"/>
          </a:xfrm>
          <a:prstGeom prst="rect">
            <a:avLst/>
          </a:prstGeom>
        </p:spPr>
      </p:pic>
    </p:spTree>
    <p:extLst>
      <p:ext uri="{BB962C8B-B14F-4D97-AF65-F5344CB8AC3E}">
        <p14:creationId xmlns:p14="http://schemas.microsoft.com/office/powerpoint/2010/main" val="18783007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FGRBDSC</a:t>
            </a:r>
          </a:p>
          <a:p>
            <a:pPr algn="ctr"/>
            <a:r>
              <a:rPr lang="en-US" sz="4000" b="1" dirty="0" smtClean="0"/>
              <a:t>Budget Status Report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7" name="Picture 6"/>
          <p:cNvPicPr>
            <a:picLocks noChangeAspect="1"/>
          </p:cNvPicPr>
          <p:nvPr/>
        </p:nvPicPr>
        <p:blipFill>
          <a:blip r:embed="rId2"/>
          <a:stretch>
            <a:fillRect/>
          </a:stretch>
        </p:blipFill>
        <p:spPr>
          <a:xfrm>
            <a:off x="152400" y="1600200"/>
            <a:ext cx="8763000" cy="4495800"/>
          </a:xfrm>
          <a:prstGeom prst="rect">
            <a:avLst/>
          </a:prstGeom>
        </p:spPr>
      </p:pic>
    </p:spTree>
    <p:extLst>
      <p:ext uri="{BB962C8B-B14F-4D97-AF65-F5344CB8AC3E}">
        <p14:creationId xmlns:p14="http://schemas.microsoft.com/office/powerpoint/2010/main" val="3494576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How do I get access to Banner?</a:t>
            </a:r>
          </a:p>
        </p:txBody>
      </p:sp>
      <p:cxnSp>
        <p:nvCxnSpPr>
          <p:cNvPr id="10" name="Straight Connector 9"/>
          <p:cNvCxnSpPr/>
          <p:nvPr/>
        </p:nvCxnSpPr>
        <p:spPr bwMode="auto">
          <a:xfrm>
            <a:off x="0" y="487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4266488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FGRFAAC</a:t>
            </a:r>
          </a:p>
          <a:p>
            <a:pPr algn="ctr"/>
            <a:r>
              <a:rPr lang="en-US" sz="4000" b="1" dirty="0" smtClean="0"/>
              <a:t>Fund/Account Activity Report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6" name="Picture 5"/>
          <p:cNvPicPr>
            <a:picLocks noChangeAspect="1"/>
          </p:cNvPicPr>
          <p:nvPr/>
        </p:nvPicPr>
        <p:blipFill>
          <a:blip r:embed="rId2"/>
          <a:stretch>
            <a:fillRect/>
          </a:stretch>
        </p:blipFill>
        <p:spPr>
          <a:xfrm>
            <a:off x="152400" y="1600200"/>
            <a:ext cx="8839200" cy="4419600"/>
          </a:xfrm>
          <a:prstGeom prst="rect">
            <a:avLst/>
          </a:prstGeom>
        </p:spPr>
      </p:pic>
    </p:spTree>
    <p:extLst>
      <p:ext uri="{BB962C8B-B14F-4D97-AF65-F5344CB8AC3E}">
        <p14:creationId xmlns:p14="http://schemas.microsoft.com/office/powerpoint/2010/main" val="292196484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2004"/>
            <a:ext cx="7467600" cy="1323439"/>
          </a:xfrm>
          <a:prstGeom prst="rect">
            <a:avLst/>
          </a:prstGeom>
          <a:noFill/>
        </p:spPr>
        <p:txBody>
          <a:bodyPr wrap="square" rtlCol="0">
            <a:spAutoFit/>
          </a:bodyPr>
          <a:lstStyle/>
          <a:p>
            <a:pPr algn="ctr"/>
            <a:r>
              <a:rPr lang="en-US" sz="4000" b="1" dirty="0" smtClean="0"/>
              <a:t>FGRODTA</a:t>
            </a:r>
          </a:p>
          <a:p>
            <a:pPr algn="ctr"/>
            <a:r>
              <a:rPr lang="en-US" sz="4000" b="1" dirty="0" smtClean="0"/>
              <a:t>Organization Detail Activity            </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4478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2" name="Picture 1"/>
          <p:cNvPicPr>
            <a:picLocks noChangeAspect="1"/>
          </p:cNvPicPr>
          <p:nvPr/>
        </p:nvPicPr>
        <p:blipFill>
          <a:blip r:embed="rId2"/>
          <a:stretch>
            <a:fillRect/>
          </a:stretch>
        </p:blipFill>
        <p:spPr>
          <a:xfrm>
            <a:off x="152400" y="1524000"/>
            <a:ext cx="8686800" cy="4495800"/>
          </a:xfrm>
          <a:prstGeom prst="rect">
            <a:avLst/>
          </a:prstGeom>
        </p:spPr>
      </p:pic>
    </p:spTree>
    <p:extLst>
      <p:ext uri="{BB962C8B-B14F-4D97-AF65-F5344CB8AC3E}">
        <p14:creationId xmlns:p14="http://schemas.microsoft.com/office/powerpoint/2010/main" val="10966745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82715"/>
            <a:ext cx="7467600" cy="707886"/>
          </a:xfrm>
          <a:prstGeom prst="rect">
            <a:avLst/>
          </a:prstGeom>
          <a:noFill/>
        </p:spPr>
        <p:txBody>
          <a:bodyPr wrap="square" rtlCol="0">
            <a:spAutoFit/>
          </a:bodyPr>
          <a:lstStyle/>
          <a:p>
            <a:pPr algn="ctr"/>
            <a:r>
              <a:rPr lang="en-US" sz="4000" b="1" dirty="0" smtClean="0"/>
              <a:t>Tips when Reconciling</a:t>
            </a:r>
            <a:endParaRPr lang="en-US" sz="4000" b="1" dirty="0"/>
          </a:p>
        </p:txBody>
      </p:sp>
      <p:cxnSp>
        <p:nvCxnSpPr>
          <p:cNvPr id="4" name="Straight Connector 3"/>
          <p:cNvCxnSpPr/>
          <p:nvPr/>
        </p:nvCxnSpPr>
        <p:spPr bwMode="auto">
          <a:xfrm>
            <a:off x="17585" y="76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762000" y="1676400"/>
            <a:ext cx="7543800" cy="4154984"/>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The worksheet we have provided is a general guide that works as shown </a:t>
            </a:r>
            <a:r>
              <a:rPr lang="en-US" b="1" dirty="0" smtClean="0"/>
              <a:t>most</a:t>
            </a:r>
            <a:r>
              <a:rPr lang="en-US" dirty="0" smtClean="0"/>
              <a:t> of the time.  There are always exceptions.</a:t>
            </a:r>
            <a:r>
              <a:rPr lang="en-US" dirty="0"/>
              <a:t> </a:t>
            </a:r>
            <a:r>
              <a:rPr lang="en-US" dirty="0" smtClean="0"/>
              <a:t>For example, timing issues (i.e. payables </a:t>
            </a:r>
            <a:r>
              <a:rPr lang="en-US" dirty="0"/>
              <a:t>posting the last day of the </a:t>
            </a:r>
            <a:r>
              <a:rPr lang="en-US" dirty="0" smtClean="0"/>
              <a:t>month) may also need to be figured in when balancing to the FGRFAAC report.</a:t>
            </a:r>
          </a:p>
          <a:p>
            <a:pPr marL="342900" indent="-342900">
              <a:buFont typeface="Wingdings" panose="05000000000000000000" pitchFamily="2" charset="2"/>
              <a:buChar char="v"/>
            </a:pPr>
            <a:endParaRPr lang="en-US" sz="1800" dirty="0" smtClean="0"/>
          </a:p>
          <a:p>
            <a:pPr marL="342900" indent="-342900">
              <a:buFont typeface="Wingdings" panose="05000000000000000000" pitchFamily="2" charset="2"/>
              <a:buChar char="v"/>
            </a:pPr>
            <a:r>
              <a:rPr lang="en-US" dirty="0"/>
              <a:t>To project how much cash you </a:t>
            </a:r>
            <a:r>
              <a:rPr lang="en-US" dirty="0" smtClean="0"/>
              <a:t>have </a:t>
            </a:r>
            <a:r>
              <a:rPr lang="en-US" dirty="0"/>
              <a:t>available, you will also need to account for anticipated charges not encumbered in Banner, like fringe benefits or monthly phone bill</a:t>
            </a:r>
            <a:r>
              <a:rPr lang="en-US" dirty="0" smtClean="0"/>
              <a:t>.</a:t>
            </a:r>
            <a:endParaRPr lang="en-US" dirty="0"/>
          </a:p>
        </p:txBody>
      </p:sp>
    </p:spTree>
    <p:extLst>
      <p:ext uri="{BB962C8B-B14F-4D97-AF65-F5344CB8AC3E}">
        <p14:creationId xmlns:p14="http://schemas.microsoft.com/office/powerpoint/2010/main" val="30026237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6017032"/>
          </a:xfrm>
          <a:prstGeom prst="rect">
            <a:avLst/>
          </a:prstGeom>
          <a:noFill/>
        </p:spPr>
        <p:txBody>
          <a:bodyPr wrap="square" rtlCol="0">
            <a:spAutoFit/>
          </a:bodyPr>
          <a:lstStyle/>
          <a:p>
            <a:pPr algn="ctr"/>
            <a:r>
              <a:rPr lang="en-US" sz="4000" dirty="0" smtClean="0"/>
              <a:t>For Questions or Budget Transfer submissions, please email:</a:t>
            </a:r>
          </a:p>
          <a:p>
            <a:pPr algn="ctr"/>
            <a:endParaRPr lang="en-US" sz="500" dirty="0" smtClean="0">
              <a:hlinkClick r:id="rId3"/>
            </a:endParaRPr>
          </a:p>
          <a:p>
            <a:pPr algn="ctr"/>
            <a:endParaRPr lang="en-US" sz="500" dirty="0">
              <a:hlinkClick r:id="rId3"/>
            </a:endParaRPr>
          </a:p>
          <a:p>
            <a:pPr algn="ctr"/>
            <a:r>
              <a:rPr lang="en-US" sz="4000" dirty="0" smtClean="0">
                <a:hlinkClick r:id="rId3"/>
              </a:rPr>
              <a:t>sysbdgt@okstate.edu</a:t>
            </a:r>
            <a:endParaRPr lang="en-US" sz="4000" dirty="0" smtClean="0"/>
          </a:p>
          <a:p>
            <a:pPr algn="ctr"/>
            <a:endParaRPr lang="en-US" sz="4000" dirty="0" smtClean="0"/>
          </a:p>
          <a:p>
            <a:pPr algn="ctr"/>
            <a:r>
              <a:rPr lang="en-US" sz="4000" dirty="0" smtClean="0"/>
              <a:t>For Forms and other information, visit our webpage:</a:t>
            </a:r>
          </a:p>
          <a:p>
            <a:pPr algn="ctr"/>
            <a:endParaRPr lang="en-US" sz="1000" dirty="0" smtClean="0"/>
          </a:p>
          <a:p>
            <a:pPr algn="ctr"/>
            <a:r>
              <a:rPr lang="en-US" sz="4000" dirty="0" smtClean="0">
                <a:hlinkClick r:id="rId4"/>
              </a:rPr>
              <a:t>bam.okstate.edu</a:t>
            </a:r>
            <a:endParaRPr lang="en-US" sz="4000" dirty="0" smtClean="0"/>
          </a:p>
          <a:p>
            <a:pPr algn="ctr"/>
            <a:endParaRPr lang="en-US" sz="4000" dirty="0" smtClean="0"/>
          </a:p>
          <a:p>
            <a:pPr algn="ctr"/>
            <a:endParaRPr lang="en-US" sz="4500" dirty="0"/>
          </a:p>
        </p:txBody>
      </p:sp>
    </p:spTree>
    <p:extLst>
      <p:ext uri="{BB962C8B-B14F-4D97-AF65-F5344CB8AC3E}">
        <p14:creationId xmlns:p14="http://schemas.microsoft.com/office/powerpoint/2010/main" val="3352070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72266"/>
            <a:ext cx="7467600" cy="707886"/>
          </a:xfrm>
          <a:prstGeom prst="rect">
            <a:avLst/>
          </a:prstGeom>
          <a:noFill/>
        </p:spPr>
        <p:txBody>
          <a:bodyPr wrap="square" rtlCol="0">
            <a:spAutoFit/>
          </a:bodyPr>
          <a:lstStyle/>
          <a:p>
            <a:pPr algn="ctr"/>
            <a:r>
              <a:rPr lang="en-US" sz="4000" b="1" dirty="0" smtClean="0"/>
              <a:t>Banner Access Request</a:t>
            </a:r>
            <a:endParaRPr lang="en-US" sz="4000" b="1" dirty="0"/>
          </a:p>
        </p:txBody>
      </p:sp>
      <p:cxnSp>
        <p:nvCxnSpPr>
          <p:cNvPr id="4" name="Straight Connector 3"/>
          <p:cNvCxnSpPr/>
          <p:nvPr/>
        </p:nvCxnSpPr>
        <p:spPr bwMode="auto">
          <a:xfrm>
            <a:off x="17585" y="2286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381000" y="1981200"/>
            <a:ext cx="8305800" cy="2739211"/>
          </a:xfrm>
          <a:prstGeom prst="rect">
            <a:avLst/>
          </a:prstGeom>
          <a:noFill/>
        </p:spPr>
        <p:txBody>
          <a:bodyPr wrap="square" rtlCol="0">
            <a:spAutoFit/>
          </a:bodyPr>
          <a:lstStyle/>
          <a:p>
            <a:r>
              <a:rPr lang="en-US" sz="3200" dirty="0" smtClean="0"/>
              <a:t>To request access to Banner Administrative (Banner 9), Self Service, COGNOS report tools, or ePrint repositories, go to:</a:t>
            </a:r>
            <a:endParaRPr lang="en-US" sz="3200" dirty="0"/>
          </a:p>
          <a:p>
            <a:endParaRPr lang="en-US" dirty="0" smtClean="0"/>
          </a:p>
          <a:p>
            <a:r>
              <a:rPr lang="en-US" sz="2800" dirty="0" smtClean="0">
                <a:hlinkClick r:id="rId2"/>
              </a:rPr>
              <a:t>https</a:t>
            </a:r>
            <a:r>
              <a:rPr lang="en-US" sz="2800" dirty="0">
                <a:hlinkClick r:id="rId2"/>
              </a:rPr>
              <a:t>://</a:t>
            </a:r>
            <a:r>
              <a:rPr lang="en-US" sz="2800" dirty="0" smtClean="0">
                <a:hlinkClick r:id="rId2"/>
              </a:rPr>
              <a:t>apps.okstate.edu/access_request/index.php</a:t>
            </a:r>
            <a:endParaRPr lang="en-US" sz="2800" dirty="0" smtClean="0"/>
          </a:p>
          <a:p>
            <a:endParaRPr lang="en-US" dirty="0"/>
          </a:p>
        </p:txBody>
      </p:sp>
    </p:spTree>
    <p:extLst>
      <p:ext uri="{BB962C8B-B14F-4D97-AF65-F5344CB8AC3E}">
        <p14:creationId xmlns:p14="http://schemas.microsoft.com/office/powerpoint/2010/main" val="11062612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1" y="30302"/>
            <a:ext cx="8458200" cy="6084582"/>
          </a:xfrm>
          <a:prstGeom prst="rect">
            <a:avLst/>
          </a:prstGeom>
        </p:spPr>
      </p:pic>
    </p:spTree>
    <p:extLst>
      <p:ext uri="{BB962C8B-B14F-4D97-AF65-F5344CB8AC3E}">
        <p14:creationId xmlns:p14="http://schemas.microsoft.com/office/powerpoint/2010/main" val="33474219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58914"/>
            <a:ext cx="7467600" cy="707886"/>
          </a:xfrm>
          <a:prstGeom prst="rect">
            <a:avLst/>
          </a:prstGeom>
          <a:noFill/>
        </p:spPr>
        <p:txBody>
          <a:bodyPr wrap="square" rtlCol="0">
            <a:spAutoFit/>
          </a:bodyPr>
          <a:lstStyle/>
          <a:p>
            <a:pPr algn="ctr"/>
            <a:r>
              <a:rPr lang="en-US" sz="4000" b="1" dirty="0" smtClean="0"/>
              <a:t>Banner Access Request</a:t>
            </a:r>
            <a:endParaRPr lang="en-US" sz="4000" b="1" dirty="0"/>
          </a:p>
        </p:txBody>
      </p:sp>
      <p:cxnSp>
        <p:nvCxnSpPr>
          <p:cNvPr id="4" name="Straight Connector 3"/>
          <p:cNvCxnSpPr/>
          <p:nvPr/>
        </p:nvCxnSpPr>
        <p:spPr bwMode="auto">
          <a:xfrm>
            <a:off x="17585" y="2286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5" name="Straight Connector 4"/>
          <p:cNvCxnSpPr/>
          <p:nvPr/>
        </p:nvCxnSpPr>
        <p:spPr bwMode="auto">
          <a:xfrm>
            <a:off x="0" y="1219200"/>
            <a:ext cx="9126415" cy="0"/>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extBox 5"/>
          <p:cNvSpPr txBox="1"/>
          <p:nvPr/>
        </p:nvSpPr>
        <p:spPr>
          <a:xfrm>
            <a:off x="381000" y="1404640"/>
            <a:ext cx="8305800" cy="4462760"/>
          </a:xfrm>
          <a:prstGeom prst="rect">
            <a:avLst/>
          </a:prstGeom>
          <a:noFill/>
        </p:spPr>
        <p:txBody>
          <a:bodyPr wrap="square" rtlCol="0">
            <a:spAutoFit/>
          </a:bodyPr>
          <a:lstStyle/>
          <a:p>
            <a:r>
              <a:rPr lang="en-US" sz="2800" dirty="0" smtClean="0"/>
              <a:t>Common access needed:</a:t>
            </a:r>
          </a:p>
          <a:p>
            <a:endParaRPr lang="en-US" sz="1200" dirty="0" smtClean="0"/>
          </a:p>
          <a:p>
            <a:pPr marL="800100" lvl="1" indent="-342900">
              <a:buFont typeface="Wingdings" panose="05000000000000000000" pitchFamily="2" charset="2"/>
              <a:buChar char="v"/>
            </a:pPr>
            <a:r>
              <a:rPr lang="en-US" sz="2000" dirty="0" smtClean="0"/>
              <a:t>General</a:t>
            </a:r>
          </a:p>
          <a:p>
            <a:pPr marL="1257300" lvl="2" indent="-342900">
              <a:buFont typeface="Wingdings" panose="05000000000000000000" pitchFamily="2" charset="2"/>
              <a:buChar char="v"/>
            </a:pPr>
            <a:r>
              <a:rPr lang="en-US" sz="2000" dirty="0" smtClean="0"/>
              <a:t>Each </a:t>
            </a:r>
            <a:r>
              <a:rPr lang="en-US" sz="2000" dirty="0"/>
              <a:t>Banner User needs this class for Nav and Query access</a:t>
            </a:r>
          </a:p>
          <a:p>
            <a:pPr marL="914400" lvl="1" indent="-457200">
              <a:buFont typeface="Wingdings" panose="05000000000000000000" pitchFamily="2" charset="2"/>
              <a:buChar char="v"/>
            </a:pPr>
            <a:endParaRPr lang="en-US" sz="1200" dirty="0" smtClean="0"/>
          </a:p>
          <a:p>
            <a:pPr marL="914400" lvl="1" indent="-457200">
              <a:buFont typeface="Wingdings" panose="05000000000000000000" pitchFamily="2" charset="2"/>
              <a:buChar char="v"/>
            </a:pPr>
            <a:r>
              <a:rPr lang="en-US" sz="2000" dirty="0" smtClean="0"/>
              <a:t>Finance</a:t>
            </a:r>
          </a:p>
          <a:p>
            <a:pPr marL="1371600" lvl="2" indent="-457200">
              <a:buFont typeface="Wingdings" panose="05000000000000000000" pitchFamily="2" charset="2"/>
              <a:buChar char="v"/>
            </a:pPr>
            <a:r>
              <a:rPr lang="en-US" sz="2000" dirty="0" smtClean="0"/>
              <a:t>Finance General Access for all users of Finance</a:t>
            </a:r>
          </a:p>
          <a:p>
            <a:pPr marL="1371600" lvl="2" indent="-457200">
              <a:buFont typeface="Wingdings" panose="05000000000000000000" pitchFamily="2" charset="2"/>
              <a:buChar char="v"/>
            </a:pPr>
            <a:r>
              <a:rPr lang="en-US" sz="2000" dirty="0" smtClean="0"/>
              <a:t>Security objects for SSB only access</a:t>
            </a:r>
          </a:p>
          <a:p>
            <a:pPr marL="1371600" lvl="2" indent="-457200">
              <a:buFont typeface="Wingdings" panose="05000000000000000000" pitchFamily="2" charset="2"/>
              <a:buChar char="v"/>
            </a:pPr>
            <a:r>
              <a:rPr lang="en-US" sz="2000" dirty="0" smtClean="0"/>
              <a:t>Finance Grants Query</a:t>
            </a:r>
          </a:p>
          <a:p>
            <a:pPr marL="1371600" lvl="2" indent="-457200">
              <a:buFont typeface="Wingdings" panose="05000000000000000000" pitchFamily="2" charset="2"/>
              <a:buChar char="v"/>
            </a:pPr>
            <a:r>
              <a:rPr lang="en-US" sz="2000" dirty="0" smtClean="0"/>
              <a:t>Finance General Query EOY Group</a:t>
            </a:r>
            <a:endParaRPr lang="en-US" sz="2000" dirty="0"/>
          </a:p>
          <a:p>
            <a:pPr marL="1371600" lvl="2" indent="-457200">
              <a:buFont typeface="Wingdings" panose="05000000000000000000" pitchFamily="2" charset="2"/>
              <a:buChar char="v"/>
            </a:pPr>
            <a:endParaRPr lang="en-US" sz="1200" dirty="0"/>
          </a:p>
          <a:p>
            <a:pPr marL="800100" lvl="1" indent="-342900">
              <a:buFont typeface="Wingdings" panose="05000000000000000000" pitchFamily="2" charset="2"/>
              <a:buChar char="v"/>
            </a:pPr>
            <a:r>
              <a:rPr lang="en-US" sz="2000" dirty="0" smtClean="0"/>
              <a:t>HR</a:t>
            </a:r>
          </a:p>
          <a:p>
            <a:pPr marL="1257300" lvl="2" indent="-342900">
              <a:buFont typeface="Wingdings" panose="05000000000000000000" pitchFamily="2" charset="2"/>
              <a:buChar char="v"/>
            </a:pPr>
            <a:r>
              <a:rPr lang="en-US" sz="2000" dirty="0" smtClean="0"/>
              <a:t>HR Departmental Query</a:t>
            </a:r>
          </a:p>
          <a:p>
            <a:pPr marL="1257300" lvl="2" indent="-342900">
              <a:buFont typeface="Wingdings" panose="05000000000000000000" pitchFamily="2" charset="2"/>
              <a:buChar char="v"/>
            </a:pPr>
            <a:r>
              <a:rPr lang="en-US" sz="2000" dirty="0" smtClean="0"/>
              <a:t>HR General Query All Operators</a:t>
            </a:r>
          </a:p>
        </p:txBody>
      </p:sp>
    </p:spTree>
    <p:extLst>
      <p:ext uri="{BB962C8B-B14F-4D97-AF65-F5344CB8AC3E}">
        <p14:creationId xmlns:p14="http://schemas.microsoft.com/office/powerpoint/2010/main" val="38722095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381000" y="2590800"/>
            <a:ext cx="82296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5400" b="1" dirty="0" smtClean="0">
                <a:solidFill>
                  <a:schemeClr val="tx1"/>
                </a:solidFill>
                <a:latin typeface="Arial" charset="0"/>
                <a:cs typeface="Arial" charset="0"/>
              </a:rPr>
              <a:t>Self Service Banner</a:t>
            </a:r>
            <a:br>
              <a:rPr lang="en-US" sz="5400" b="1" dirty="0" smtClean="0">
                <a:solidFill>
                  <a:schemeClr val="tx1"/>
                </a:solidFill>
                <a:latin typeface="Arial" charset="0"/>
                <a:cs typeface="Arial" charset="0"/>
              </a:rPr>
            </a:br>
            <a:r>
              <a:rPr lang="en-US" sz="5400" b="1" dirty="0" smtClean="0">
                <a:solidFill>
                  <a:schemeClr val="tx1"/>
                </a:solidFill>
                <a:latin typeface="Arial" charset="0"/>
                <a:cs typeface="Arial" charset="0"/>
              </a:rPr>
              <a:t>(SSB)</a:t>
            </a:r>
          </a:p>
        </p:txBody>
      </p:sp>
      <p:cxnSp>
        <p:nvCxnSpPr>
          <p:cNvPr id="10" name="Straight Connector 9"/>
          <p:cNvCxnSpPr/>
          <p:nvPr/>
        </p:nvCxnSpPr>
        <p:spPr bwMode="auto">
          <a:xfrm>
            <a:off x="0" y="4876800"/>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2055812"/>
            <a:ext cx="9144000" cy="1588"/>
          </a:xfrm>
          <a:prstGeom prst="line">
            <a:avLst/>
          </a:prstGeom>
          <a:solidFill>
            <a:schemeClr val="accent1"/>
          </a:solidFill>
          <a:ln w="57150" cap="flat" cmpd="sng" algn="ctr">
            <a:solidFill>
              <a:srgbClr val="FF9933"/>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extLst>
      <p:ext uri="{BB962C8B-B14F-4D97-AF65-F5344CB8AC3E}">
        <p14:creationId xmlns:p14="http://schemas.microsoft.com/office/powerpoint/2010/main" val="1315347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sunew">
  <a:themeElements>
    <a:clrScheme name="Custom 1">
      <a:dk1>
        <a:sysClr val="windowText" lastClr="000000"/>
      </a:dk1>
      <a:lt1>
        <a:srgbClr val="FFFFFF"/>
      </a:lt1>
      <a:dk2>
        <a:srgbClr val="EEECE1"/>
      </a:dk2>
      <a:lt2>
        <a:srgbClr val="99CCFF"/>
      </a:lt2>
      <a:accent1>
        <a:srgbClr val="0000FF"/>
      </a:accent1>
      <a:accent2>
        <a:srgbClr val="FF0000"/>
      </a:accent2>
      <a:accent3>
        <a:srgbClr val="009900"/>
      </a:accent3>
      <a:accent4>
        <a:srgbClr val="0000FF"/>
      </a:accent4>
      <a:accent5>
        <a:srgbClr val="FFFF00"/>
      </a:accent5>
      <a:accent6>
        <a:srgbClr val="FF6600"/>
      </a:accent6>
      <a:hlink>
        <a:srgbClr val="0000FF"/>
      </a:hlink>
      <a:folHlink>
        <a:srgbClr val="009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15193</TotalTime>
  <Words>1258</Words>
  <Application>Microsoft Office PowerPoint</Application>
  <PresentationFormat>On-screen Show (4:3)</PresentationFormat>
  <Paragraphs>214</Paragraphs>
  <Slides>53</Slides>
  <Notes>44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Calibri</vt:lpstr>
      <vt:lpstr>Calibri Light</vt:lpstr>
      <vt:lpstr>Times New Roman</vt:lpstr>
      <vt:lpstr>Verdana</vt:lpstr>
      <vt:lpstr>Wingdings</vt:lpstr>
      <vt:lpstr>osunew</vt:lpstr>
      <vt:lpstr>1_Custom Design</vt:lpstr>
      <vt:lpstr>Custom Design</vt:lpstr>
      <vt:lpstr>Managing Your Departmental Funds  In Banner</vt:lpstr>
      <vt:lpstr>Finance Terms  You Need To Know</vt:lpstr>
      <vt:lpstr>Account Codes</vt:lpstr>
      <vt:lpstr>Maintenance Budget Pools</vt:lpstr>
      <vt:lpstr>How do I get access to Banner?</vt:lpstr>
      <vt:lpstr>PowerPoint Presentation</vt:lpstr>
      <vt:lpstr>PowerPoint Presentation</vt:lpstr>
      <vt:lpstr>PowerPoint Presentation</vt:lpstr>
      <vt:lpstr>Self Service Banner (SSB)</vt:lpstr>
      <vt:lpstr>PowerPoint Presentation</vt:lpstr>
      <vt:lpstr>PowerPoint Presentation</vt:lpstr>
      <vt:lpstr>Budget Queries in  Self Service Banner</vt:lpstr>
      <vt:lpstr>Budget Queries in  Self Service Banner</vt:lpstr>
      <vt:lpstr>Query Output</vt:lpstr>
      <vt:lpstr>Drill Down Screens</vt:lpstr>
      <vt:lpstr>Drill Down Screens</vt:lpstr>
      <vt:lpstr>Changes to Available Balance</vt:lpstr>
      <vt:lpstr>Available Balance Calculation</vt:lpstr>
      <vt:lpstr>Available Balance Calculation</vt:lpstr>
      <vt:lpstr>View Payroll Expense Detail</vt:lpstr>
      <vt:lpstr>View Payroll Expense Detail</vt:lpstr>
      <vt:lpstr>View Payroll Expense Detail</vt:lpstr>
      <vt:lpstr>Carryforward Account Code</vt:lpstr>
      <vt:lpstr>Carryforward Account Code</vt:lpstr>
      <vt:lpstr>View Document</vt:lpstr>
      <vt:lpstr>View Document</vt:lpstr>
      <vt:lpstr>Budget Transfers</vt:lpstr>
      <vt:lpstr>Budget Transfers</vt:lpstr>
      <vt:lpstr>Budget Transfers in  Self Service Banner</vt:lpstr>
      <vt:lpstr>Budget Transfer Rule Codes for Self Service Banner</vt:lpstr>
      <vt:lpstr>Budget Transfers</vt:lpstr>
      <vt:lpstr>Multiple Line Budget Transfers</vt:lpstr>
      <vt:lpstr>Banner Administrative (Banner 9) </vt:lpstr>
      <vt:lpstr>PowerPoint Presentation</vt:lpstr>
      <vt:lpstr>My Banner</vt:lpstr>
      <vt:lpstr>GUAPMNU My Banner Maintenance</vt:lpstr>
      <vt:lpstr>Recently Opened Pages</vt:lpstr>
      <vt:lpstr>FGAJVCM Journal Voucher Mass Entry</vt:lpstr>
      <vt:lpstr>FGIBAVL Budget Availability Status</vt:lpstr>
      <vt:lpstr>FGIBAVL Budget Availability Status</vt:lpstr>
      <vt:lpstr>FRIGITD Grant Inception to Date</vt:lpstr>
      <vt:lpstr>FGIBDST Organization Budget Status</vt:lpstr>
      <vt:lpstr>FGIBDSR Executive Summary</vt:lpstr>
      <vt:lpstr>FGIDOCR Document Retrieval Inquiry</vt:lpstr>
      <vt:lpstr>FGITBSR Trial Balance Summary (GL)</vt:lpstr>
      <vt:lpstr>How do I reconcile a fund in Banner?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Computing &amp;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Authorized User</dc:creator>
  <cp:lastModifiedBy>Murphy, Kelly</cp:lastModifiedBy>
  <cp:revision>1420</cp:revision>
  <cp:lastPrinted>2019-02-20T19:09:40Z</cp:lastPrinted>
  <dcterms:created xsi:type="dcterms:W3CDTF">1998-09-30T13:46:56Z</dcterms:created>
  <dcterms:modified xsi:type="dcterms:W3CDTF">2019-11-11T21:27:36Z</dcterms:modified>
</cp:coreProperties>
</file>