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24" r:id="rId2"/>
    <p:sldId id="333" r:id="rId3"/>
    <p:sldId id="335" r:id="rId4"/>
    <p:sldId id="330" r:id="rId5"/>
    <p:sldId id="326" r:id="rId6"/>
    <p:sldId id="337" r:id="rId7"/>
    <p:sldId id="338" r:id="rId8"/>
    <p:sldId id="327" r:id="rId9"/>
    <p:sldId id="328" r:id="rId10"/>
    <p:sldId id="329" r:id="rId11"/>
    <p:sldId id="343" r:id="rId12"/>
    <p:sldId id="339" r:id="rId13"/>
    <p:sldId id="336" r:id="rId14"/>
    <p:sldId id="340" r:id="rId15"/>
    <p:sldId id="341" r:id="rId16"/>
    <p:sldId id="342" r:id="rId17"/>
    <p:sldId id="344" r:id="rId18"/>
  </p:sldIdLst>
  <p:sldSz cx="9144000" cy="6858000" type="screen4x3"/>
  <p:notesSz cx="6934200" cy="92329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95900"/>
    <a:srgbClr val="E95D07"/>
    <a:srgbClr val="FF6E00"/>
    <a:srgbClr val="DDDDDD"/>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3" autoAdjust="0"/>
    <p:restoredTop sz="94728" autoAdjust="0"/>
  </p:normalViewPr>
  <p:slideViewPr>
    <p:cSldViewPr>
      <p:cViewPr>
        <p:scale>
          <a:sx n="70" d="100"/>
          <a:sy n="70" d="100"/>
        </p:scale>
        <p:origin x="-270" y="-84"/>
      </p:cViewPr>
      <p:guideLst>
        <p:guide orient="horz" pos="110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2790" y="-10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rotY val="150"/>
      <c:perspective val="30"/>
    </c:view3D>
    <c:plotArea>
      <c:layout>
        <c:manualLayout>
          <c:layoutTarget val="inner"/>
          <c:xMode val="edge"/>
          <c:yMode val="edge"/>
          <c:x val="0.11644509110274257"/>
          <c:y val="0.18084307878674941"/>
          <c:w val="0.63792726996082061"/>
          <c:h val="0.62056236313655899"/>
        </c:manualLayout>
      </c:layout>
      <c:pie3DChart>
        <c:varyColors val="1"/>
        <c:ser>
          <c:idx val="0"/>
          <c:order val="0"/>
          <c:tx>
            <c:strRef>
              <c:f>Sheet1!$F$1</c:f>
              <c:strCache>
                <c:ptCount val="1"/>
                <c:pt idx="0">
                  <c:v>FY 2009</c:v>
                </c:pt>
              </c:strCache>
            </c:strRef>
          </c:tx>
          <c:explosion val="25"/>
          <c:dPt>
            <c:idx val="1"/>
            <c:spPr>
              <a:solidFill>
                <a:schemeClr val="accent4">
                  <a:lumMod val="75000"/>
                </a:schemeClr>
              </a:solidFill>
            </c:spPr>
          </c:dPt>
          <c:dPt>
            <c:idx val="3"/>
            <c:spPr>
              <a:solidFill>
                <a:schemeClr val="accent6"/>
              </a:solidFill>
            </c:spPr>
          </c:dPt>
          <c:dPt>
            <c:idx val="5"/>
            <c:spPr>
              <a:solidFill>
                <a:schemeClr val="accent2"/>
              </a:solidFill>
            </c:spPr>
          </c:dPt>
          <c:dPt>
            <c:idx val="6"/>
            <c:spPr>
              <a:solidFill>
                <a:schemeClr val="bg1">
                  <a:lumMod val="65000"/>
                </a:schemeClr>
              </a:solidFill>
            </c:spPr>
          </c:dPt>
          <c:dPt>
            <c:idx val="7"/>
            <c:spPr>
              <a:solidFill>
                <a:schemeClr val="bg1">
                  <a:lumMod val="65000"/>
                </a:schemeClr>
              </a:solidFill>
            </c:spPr>
          </c:dPt>
          <c:dLbls>
            <c:dLbl>
              <c:idx val="0"/>
              <c:layout>
                <c:manualLayout>
                  <c:x val="-3.8192780250294794E-2"/>
                  <c:y val="2.8920467781764096E-2"/>
                </c:manualLayout>
              </c:layout>
              <c:showVal val="1"/>
              <c:showCatName val="1"/>
              <c:separator> </c:separator>
            </c:dLbl>
            <c:dLbl>
              <c:idx val="1"/>
              <c:layout>
                <c:manualLayout>
                  <c:x val="-3.846556112304144E-2"/>
                  <c:y val="5.1946006749157402E-3"/>
                </c:manualLayout>
              </c:layout>
              <c:showVal val="1"/>
              <c:showCatName val="1"/>
              <c:separator> </c:separator>
            </c:dLbl>
            <c:dLbl>
              <c:idx val="2"/>
              <c:layout>
                <c:manualLayout>
                  <c:x val="0"/>
                  <c:y val="-0.11598168941900019"/>
                </c:manualLayout>
              </c:layout>
              <c:showVal val="1"/>
              <c:showCatName val="1"/>
              <c:separator> </c:separator>
            </c:dLbl>
            <c:dLbl>
              <c:idx val="3"/>
              <c:layout>
                <c:manualLayout>
                  <c:x val="-6.3566510707900852E-3"/>
                  <c:y val="-5.7670642501048412E-2"/>
                </c:manualLayout>
              </c:layout>
              <c:showVal val="1"/>
              <c:showCatName val="1"/>
              <c:separator> </c:separator>
            </c:dLbl>
            <c:dLbl>
              <c:idx val="4"/>
              <c:layout>
                <c:manualLayout>
                  <c:x val="-9.91412758187835E-2"/>
                  <c:y val="-4.3103946326235903E-2"/>
                </c:manualLayout>
              </c:layout>
              <c:showVal val="1"/>
              <c:showCatName val="1"/>
              <c:separator> </c:separator>
            </c:dLbl>
            <c:dLbl>
              <c:idx val="5"/>
              <c:layout>
                <c:manualLayout>
                  <c:x val="-7.2463958309559137E-2"/>
                  <c:y val="-0.10650887573964497"/>
                </c:manualLayout>
              </c:layout>
              <c:dLblPos val="outEnd"/>
              <c:showVal val="1"/>
              <c:showCatName val="1"/>
              <c:separator> </c:separator>
            </c:dLbl>
            <c:dLbl>
              <c:idx val="6"/>
              <c:layout>
                <c:manualLayout>
                  <c:x val="-6.0710536182977323E-3"/>
                  <c:y val="6.0380115337695522E-2"/>
                </c:manualLayout>
              </c:layout>
              <c:showVal val="1"/>
              <c:showCatName val="1"/>
              <c:separator> </c:separator>
            </c:dLbl>
            <c:dLbl>
              <c:idx val="7"/>
              <c:layout>
                <c:manualLayout>
                  <c:x val="3.2556772794705056E-2"/>
                  <c:y val="3.122396682663197E-2"/>
                </c:manualLayout>
              </c:layout>
              <c:tx>
                <c:rich>
                  <a:bodyPr/>
                  <a:lstStyle/>
                  <a:p>
                    <a:r>
                      <a:rPr lang="en-US" dirty="0" smtClean="0"/>
                      <a:t>Other  </a:t>
                    </a:r>
                  </a:p>
                  <a:p>
                    <a:r>
                      <a:rPr lang="en-US" dirty="0" smtClean="0"/>
                      <a:t>11.6%</a:t>
                    </a:r>
                    <a:endParaRPr lang="en-US" dirty="0"/>
                  </a:p>
                </c:rich>
              </c:tx>
              <c:showVal val="1"/>
              <c:showCatName val="1"/>
              <c:separator> </c:separator>
            </c:dLbl>
            <c:txPr>
              <a:bodyPr/>
              <a:lstStyle/>
              <a:p>
                <a:pPr>
                  <a:defRPr sz="1100"/>
                </a:pPr>
                <a:endParaRPr lang="en-US"/>
              </a:p>
            </c:txPr>
            <c:showVal val="1"/>
            <c:showCatName val="1"/>
            <c:separator> </c:separator>
            <c:showLeaderLines val="1"/>
          </c:dLbls>
          <c:cat>
            <c:strRef>
              <c:f>Sheet1!$E$2:$E$9</c:f>
              <c:strCache>
                <c:ptCount val="8"/>
                <c:pt idx="0">
                  <c:v>Student Aid</c:v>
                </c:pt>
                <c:pt idx="1">
                  <c:v>Auxiliary Enterprises</c:v>
                </c:pt>
                <c:pt idx="2">
                  <c:v>Sponsored Programs</c:v>
                </c:pt>
                <c:pt idx="3">
                  <c:v>Student Tuition &amp; Fees</c:v>
                </c:pt>
                <c:pt idx="4">
                  <c:v>Federal Appropriations</c:v>
                </c:pt>
                <c:pt idx="5">
                  <c:v>State Appropriations</c:v>
                </c:pt>
                <c:pt idx="6">
                  <c:v>Stimulus Funds</c:v>
                </c:pt>
                <c:pt idx="7">
                  <c:v>Other</c:v>
                </c:pt>
              </c:strCache>
            </c:strRef>
          </c:cat>
          <c:val>
            <c:numRef>
              <c:f>Sheet1!$F$2:$F$9</c:f>
              <c:numCache>
                <c:formatCode>0.0%</c:formatCode>
                <c:ptCount val="8"/>
                <c:pt idx="0">
                  <c:v>5.3000000000000033E-2</c:v>
                </c:pt>
                <c:pt idx="1">
                  <c:v>0.23200000000000001</c:v>
                </c:pt>
                <c:pt idx="2">
                  <c:v>0.10600000000000002</c:v>
                </c:pt>
                <c:pt idx="3">
                  <c:v>0.20800000000000021</c:v>
                </c:pt>
                <c:pt idx="4">
                  <c:v>1.2999999999999998E-2</c:v>
                </c:pt>
                <c:pt idx="5">
                  <c:v>0.27200000000000002</c:v>
                </c:pt>
                <c:pt idx="7">
                  <c:v>0.11600000000000021</c:v>
                </c:pt>
              </c:numCache>
            </c:numRef>
          </c:val>
        </c:ser>
      </c:pie3DChart>
      <c:spPr>
        <a:scene3d>
          <a:camera prst="orthographicFront"/>
          <a:lightRig rig="threePt" dir="t"/>
        </a:scene3d>
        <a:sp3d>
          <a:bevelT/>
        </a:sp3d>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rotY val="130"/>
      <c:perspective val="30"/>
    </c:view3D>
    <c:plotArea>
      <c:layout>
        <c:manualLayout>
          <c:layoutTarget val="inner"/>
          <c:xMode val="edge"/>
          <c:yMode val="edge"/>
          <c:x val="0.21789436646506213"/>
          <c:y val="0.17788449890509289"/>
          <c:w val="0.65725094145840635"/>
          <c:h val="0.63831384242650324"/>
        </c:manualLayout>
      </c:layout>
      <c:pie3DChart>
        <c:varyColors val="1"/>
        <c:ser>
          <c:idx val="0"/>
          <c:order val="0"/>
          <c:tx>
            <c:strRef>
              <c:f>Sheet1!$B$11</c:f>
              <c:strCache>
                <c:ptCount val="1"/>
                <c:pt idx="0">
                  <c:v>FY2010</c:v>
                </c:pt>
              </c:strCache>
            </c:strRef>
          </c:tx>
          <c:explosion val="25"/>
          <c:dPt>
            <c:idx val="1"/>
            <c:spPr>
              <a:solidFill>
                <a:schemeClr val="accent4">
                  <a:lumMod val="75000"/>
                </a:schemeClr>
              </a:solidFill>
            </c:spPr>
          </c:dPt>
          <c:dPt>
            <c:idx val="3"/>
            <c:spPr>
              <a:solidFill>
                <a:schemeClr val="accent6"/>
              </a:solidFill>
            </c:spPr>
          </c:dPt>
          <c:dPt>
            <c:idx val="5"/>
            <c:spPr>
              <a:solidFill>
                <a:schemeClr val="accent2"/>
              </a:solidFill>
            </c:spPr>
          </c:dPt>
          <c:dPt>
            <c:idx val="6"/>
            <c:explosion val="26"/>
            <c:spPr>
              <a:solidFill>
                <a:schemeClr val="accent1">
                  <a:lumMod val="40000"/>
                  <a:lumOff val="60000"/>
                </a:schemeClr>
              </a:solidFill>
            </c:spPr>
          </c:dPt>
          <c:dPt>
            <c:idx val="7"/>
            <c:spPr>
              <a:solidFill>
                <a:schemeClr val="bg1">
                  <a:lumMod val="65000"/>
                </a:schemeClr>
              </a:solidFill>
            </c:spPr>
          </c:dPt>
          <c:dLbls>
            <c:dLbl>
              <c:idx val="0"/>
              <c:layout>
                <c:manualLayout>
                  <c:x val="-3.8192780250294787E-2"/>
                  <c:y val="2.8920467781764082E-2"/>
                </c:manualLayout>
              </c:layout>
              <c:showVal val="1"/>
              <c:showCatName val="1"/>
              <c:separator> </c:separator>
            </c:dLbl>
            <c:dLbl>
              <c:idx val="1"/>
              <c:layout>
                <c:manualLayout>
                  <c:x val="-0.1445261671836475"/>
                  <c:y val="-1.8530908774524731E-2"/>
                </c:manualLayout>
              </c:layout>
              <c:showVal val="1"/>
              <c:showCatName val="1"/>
              <c:separator> </c:separator>
            </c:dLbl>
            <c:dLbl>
              <c:idx val="2"/>
              <c:layout>
                <c:manualLayout>
                  <c:x val="7.2461866179771121E-3"/>
                  <c:y val="-1.8348786283371329E-2"/>
                </c:manualLayout>
              </c:layout>
              <c:tx>
                <c:rich>
                  <a:bodyPr/>
                  <a:lstStyle/>
                  <a:p>
                    <a:r>
                      <a:rPr lang="en-US" dirty="0" smtClean="0"/>
                      <a:t>Sponsored Programs  </a:t>
                    </a:r>
                    <a:r>
                      <a:rPr lang="en-US" dirty="0"/>
                      <a:t>9.2%</a:t>
                    </a:r>
                  </a:p>
                </c:rich>
              </c:tx>
              <c:showVal val="1"/>
              <c:showCatName val="1"/>
              <c:separator> </c:separator>
            </c:dLbl>
            <c:dLbl>
              <c:idx val="3"/>
              <c:layout>
                <c:manualLayout>
                  <c:x val="-6.3566510707900835E-3"/>
                  <c:y val="-5.7670642501048322E-2"/>
                </c:manualLayout>
              </c:layout>
              <c:showVal val="1"/>
              <c:showCatName val="1"/>
              <c:separator> </c:separator>
            </c:dLbl>
            <c:dLbl>
              <c:idx val="4"/>
              <c:layout>
                <c:manualLayout>
                  <c:x val="-3.6339343451633942E-2"/>
                  <c:y val="-4.3103946326235862E-2"/>
                </c:manualLayout>
              </c:layout>
              <c:tx>
                <c:rich>
                  <a:bodyPr/>
                  <a:lstStyle/>
                  <a:p>
                    <a:r>
                      <a:rPr lang="en-US" dirty="0"/>
                      <a:t>Federal </a:t>
                    </a:r>
                    <a:r>
                      <a:rPr lang="en-US" dirty="0" smtClean="0"/>
                      <a:t>Appropriations 1.2</a:t>
                    </a:r>
                    <a:r>
                      <a:rPr lang="en-US" dirty="0"/>
                      <a:t>%</a:t>
                    </a:r>
                  </a:p>
                </c:rich>
              </c:tx>
              <c:showVal val="1"/>
              <c:showCatName val="1"/>
              <c:separator> </c:separator>
            </c:dLbl>
            <c:dLbl>
              <c:idx val="5"/>
              <c:layout>
                <c:manualLayout>
                  <c:x val="-4.3478260869565223E-2"/>
                  <c:y val="-7.6923076923076927E-2"/>
                </c:manualLayout>
              </c:layout>
              <c:dLblPos val="outEnd"/>
              <c:showVal val="1"/>
              <c:showCatName val="1"/>
              <c:separator> </c:separator>
            </c:dLbl>
            <c:dLbl>
              <c:idx val="6"/>
              <c:layout>
                <c:manualLayout>
                  <c:x val="-1.2626262626262626E-2"/>
                  <c:y val="-0.14515138991603951"/>
                </c:manualLayout>
              </c:layout>
              <c:tx>
                <c:rich>
                  <a:bodyPr/>
                  <a:lstStyle/>
                  <a:p>
                    <a:pPr>
                      <a:defRPr sz="1100" b="0"/>
                    </a:pPr>
                    <a:r>
                      <a:rPr lang="en-US" sz="1100" b="0" dirty="0" smtClean="0"/>
                      <a:t> </a:t>
                    </a:r>
                    <a:r>
                      <a:rPr lang="en-US" sz="1200" b="1" dirty="0" smtClean="0"/>
                      <a:t>Stimulus   Funds    </a:t>
                    </a:r>
                  </a:p>
                  <a:p>
                    <a:pPr>
                      <a:defRPr sz="1100" b="0"/>
                    </a:pPr>
                    <a:r>
                      <a:rPr lang="en-US" sz="1200" b="1" dirty="0" smtClean="0"/>
                      <a:t> </a:t>
                    </a:r>
                    <a:r>
                      <a:rPr lang="en-US" sz="1200" b="1" dirty="0"/>
                      <a:t>2.0%</a:t>
                    </a:r>
                  </a:p>
                </c:rich>
              </c:tx>
              <c:spPr/>
              <c:showVal val="1"/>
              <c:showCatName val="1"/>
              <c:separator> </c:separator>
            </c:dLbl>
            <c:dLbl>
              <c:idx val="7"/>
              <c:layout>
                <c:manualLayout>
                  <c:x val="3.2556772794705015E-2"/>
                  <c:y val="3.122396682663189E-2"/>
                </c:manualLayout>
              </c:layout>
              <c:tx>
                <c:rich>
                  <a:bodyPr/>
                  <a:lstStyle/>
                  <a:p>
                    <a:r>
                      <a:rPr lang="en-US" dirty="0" smtClean="0"/>
                      <a:t>Other  </a:t>
                    </a:r>
                  </a:p>
                  <a:p>
                    <a:r>
                      <a:rPr lang="en-US" dirty="0" smtClean="0"/>
                      <a:t>11.1%</a:t>
                    </a:r>
                    <a:endParaRPr lang="en-US" dirty="0"/>
                  </a:p>
                </c:rich>
              </c:tx>
              <c:showVal val="1"/>
              <c:showCatName val="1"/>
              <c:separator> </c:separator>
            </c:dLbl>
            <c:txPr>
              <a:bodyPr/>
              <a:lstStyle/>
              <a:p>
                <a:pPr>
                  <a:defRPr sz="1100"/>
                </a:pPr>
                <a:endParaRPr lang="en-US"/>
              </a:p>
            </c:txPr>
            <c:showVal val="1"/>
            <c:showCatName val="1"/>
            <c:separator> </c:separator>
            <c:showLeaderLines val="1"/>
          </c:dLbls>
          <c:cat>
            <c:strRef>
              <c:f>Sheet1!$A$12:$A$19</c:f>
              <c:strCache>
                <c:ptCount val="8"/>
                <c:pt idx="0">
                  <c:v>Student Aid</c:v>
                </c:pt>
                <c:pt idx="1">
                  <c:v>Auxiliary Enterprises</c:v>
                </c:pt>
                <c:pt idx="2">
                  <c:v>Sponsored Programs</c:v>
                </c:pt>
                <c:pt idx="3">
                  <c:v>Student Tuition &amp; Fees</c:v>
                </c:pt>
                <c:pt idx="4">
                  <c:v>Federal Appropriations</c:v>
                </c:pt>
                <c:pt idx="5">
                  <c:v>State Appropriations</c:v>
                </c:pt>
                <c:pt idx="6">
                  <c:v>Stimulus Funds</c:v>
                </c:pt>
                <c:pt idx="7">
                  <c:v>Other</c:v>
                </c:pt>
              </c:strCache>
            </c:strRef>
          </c:cat>
          <c:val>
            <c:numRef>
              <c:f>Sheet1!$B$12:$B$19</c:f>
              <c:numCache>
                <c:formatCode>0.0%</c:formatCode>
                <c:ptCount val="8"/>
                <c:pt idx="0">
                  <c:v>5.7000000000000023E-2</c:v>
                </c:pt>
                <c:pt idx="1">
                  <c:v>0.24900000000000036</c:v>
                </c:pt>
                <c:pt idx="2">
                  <c:v>9.2000000000000026E-2</c:v>
                </c:pt>
                <c:pt idx="3">
                  <c:v>0.20600000000000004</c:v>
                </c:pt>
                <c:pt idx="4">
                  <c:v>1.2E-2</c:v>
                </c:pt>
                <c:pt idx="5">
                  <c:v>0.253</c:v>
                </c:pt>
                <c:pt idx="6">
                  <c:v>2.0000000000000011E-2</c:v>
                </c:pt>
                <c:pt idx="7">
                  <c:v>0.111</c:v>
                </c:pt>
              </c:numCache>
            </c:numRef>
          </c:val>
        </c:ser>
      </c:pie3DChart>
      <c:spPr>
        <a:scene3d>
          <a:camera prst="orthographicFront"/>
          <a:lightRig rig="threePt" dir="t"/>
        </a:scene3d>
        <a:sp3d>
          <a:bevelT/>
        </a:sp3d>
      </c:spPr>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1"/>
            <a:ext cx="3005138" cy="461009"/>
          </a:xfrm>
          <a:prstGeom prst="rect">
            <a:avLst/>
          </a:prstGeom>
          <a:noFill/>
          <a:ln w="9525">
            <a:noFill/>
            <a:miter lim="800000"/>
            <a:headEnd/>
            <a:tailEnd/>
          </a:ln>
          <a:effectLst/>
        </p:spPr>
        <p:txBody>
          <a:bodyPr vert="horz" wrap="square" lIns="92281" tIns="46140" rIns="92281" bIns="46140" numCol="1" anchor="t" anchorCtr="0" compatLnSpc="1">
            <a:prstTxWarp prst="textNoShape">
              <a:avLst/>
            </a:prstTxWarp>
          </a:bodyPr>
          <a:lstStyle>
            <a:lvl1pPr defTabSz="922338" eaLnBrk="0" hangingPunct="0">
              <a:defRPr sz="1200">
                <a:latin typeface="Times New Roman" pitchFamily="18" charset="0"/>
              </a:defRPr>
            </a:lvl1pPr>
          </a:lstStyle>
          <a:p>
            <a:pPr>
              <a:defRPr/>
            </a:pPr>
            <a:endParaRPr lang="en-US"/>
          </a:p>
        </p:txBody>
      </p:sp>
      <p:sp>
        <p:nvSpPr>
          <p:cNvPr id="71683" name="Rectangle 3"/>
          <p:cNvSpPr>
            <a:spLocks noGrp="1" noChangeArrowheads="1"/>
          </p:cNvSpPr>
          <p:nvPr>
            <p:ph type="dt" sz="quarter" idx="1"/>
          </p:nvPr>
        </p:nvSpPr>
        <p:spPr bwMode="auto">
          <a:xfrm>
            <a:off x="3929064" y="1"/>
            <a:ext cx="3005137" cy="461009"/>
          </a:xfrm>
          <a:prstGeom prst="rect">
            <a:avLst/>
          </a:prstGeom>
          <a:noFill/>
          <a:ln w="9525">
            <a:noFill/>
            <a:miter lim="800000"/>
            <a:headEnd/>
            <a:tailEnd/>
          </a:ln>
          <a:effectLst/>
        </p:spPr>
        <p:txBody>
          <a:bodyPr vert="horz" wrap="square" lIns="92281" tIns="46140" rIns="92281" bIns="46140" numCol="1" anchor="t" anchorCtr="0" compatLnSpc="1">
            <a:prstTxWarp prst="textNoShape">
              <a:avLst/>
            </a:prstTxWarp>
          </a:bodyPr>
          <a:lstStyle>
            <a:lvl1pPr algn="r" defTabSz="922338" eaLnBrk="0" hangingPunct="0">
              <a:defRPr sz="1200">
                <a:latin typeface="Times New Roman" pitchFamily="18" charset="0"/>
              </a:defRPr>
            </a:lvl1pPr>
          </a:lstStyle>
          <a:p>
            <a:pPr>
              <a:defRPr/>
            </a:pPr>
            <a:endParaRPr lang="en-US"/>
          </a:p>
        </p:txBody>
      </p:sp>
      <p:sp>
        <p:nvSpPr>
          <p:cNvPr id="71684" name="Rectangle 4"/>
          <p:cNvSpPr>
            <a:spLocks noGrp="1" noChangeArrowheads="1"/>
          </p:cNvSpPr>
          <p:nvPr>
            <p:ph type="ftr" sz="quarter" idx="2"/>
          </p:nvPr>
        </p:nvSpPr>
        <p:spPr bwMode="auto">
          <a:xfrm>
            <a:off x="0" y="8771891"/>
            <a:ext cx="3005138" cy="461009"/>
          </a:xfrm>
          <a:prstGeom prst="rect">
            <a:avLst/>
          </a:prstGeom>
          <a:noFill/>
          <a:ln w="9525">
            <a:noFill/>
            <a:miter lim="800000"/>
            <a:headEnd/>
            <a:tailEnd/>
          </a:ln>
          <a:effectLst/>
        </p:spPr>
        <p:txBody>
          <a:bodyPr vert="horz" wrap="square" lIns="92281" tIns="46140" rIns="92281" bIns="46140" numCol="1" anchor="b" anchorCtr="0" compatLnSpc="1">
            <a:prstTxWarp prst="textNoShape">
              <a:avLst/>
            </a:prstTxWarp>
          </a:bodyPr>
          <a:lstStyle>
            <a:lvl1pPr defTabSz="922338" eaLnBrk="0" hangingPunct="0">
              <a:defRPr sz="1200">
                <a:latin typeface="Times New Roman" pitchFamily="18" charset="0"/>
              </a:defRPr>
            </a:lvl1pPr>
          </a:lstStyle>
          <a:p>
            <a:pPr>
              <a:defRPr/>
            </a:pPr>
            <a:endParaRPr lang="en-US"/>
          </a:p>
        </p:txBody>
      </p:sp>
      <p:sp>
        <p:nvSpPr>
          <p:cNvPr id="71685" name="Rectangle 5"/>
          <p:cNvSpPr>
            <a:spLocks noGrp="1" noChangeArrowheads="1"/>
          </p:cNvSpPr>
          <p:nvPr>
            <p:ph type="sldNum" sz="quarter" idx="3"/>
          </p:nvPr>
        </p:nvSpPr>
        <p:spPr bwMode="auto">
          <a:xfrm>
            <a:off x="3929064" y="8771891"/>
            <a:ext cx="3005137" cy="461009"/>
          </a:xfrm>
          <a:prstGeom prst="rect">
            <a:avLst/>
          </a:prstGeom>
          <a:noFill/>
          <a:ln w="9525">
            <a:noFill/>
            <a:miter lim="800000"/>
            <a:headEnd/>
            <a:tailEnd/>
          </a:ln>
          <a:effectLst/>
        </p:spPr>
        <p:txBody>
          <a:bodyPr vert="horz" wrap="square" lIns="92281" tIns="46140" rIns="92281" bIns="46140" numCol="1" anchor="b" anchorCtr="0" compatLnSpc="1">
            <a:prstTxWarp prst="textNoShape">
              <a:avLst/>
            </a:prstTxWarp>
          </a:bodyPr>
          <a:lstStyle>
            <a:lvl1pPr algn="r" defTabSz="922338" eaLnBrk="0" hangingPunct="0">
              <a:defRPr sz="1200">
                <a:latin typeface="Times New Roman" pitchFamily="18" charset="0"/>
              </a:defRPr>
            </a:lvl1pPr>
          </a:lstStyle>
          <a:p>
            <a:pPr>
              <a:defRPr/>
            </a:pPr>
            <a:fld id="{02CC8257-027B-4285-AAB3-EB8DCB368D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1158875" y="693738"/>
            <a:ext cx="4616450" cy="3462337"/>
          </a:xfrm>
          <a:prstGeom prst="rect">
            <a:avLst/>
          </a:prstGeom>
          <a:noFill/>
          <a:ln>
            <a:solidFill>
              <a:srgbClr val="000000"/>
            </a:solidFill>
            <a:miter lim="800000"/>
            <a:headEnd/>
            <a:tailEnd/>
          </a:ln>
        </p:spPr>
      </p:sp>
      <p:sp>
        <p:nvSpPr>
          <p:cNvPr id="5123" name="Rectangle 3"/>
          <p:cNvSpPr>
            <a:spLocks noGrp="1" noChangeArrowheads="1"/>
          </p:cNvSpPr>
          <p:nvPr>
            <p:ph type="body" idx="1"/>
          </p:nvPr>
        </p:nvSpPr>
        <p:spPr bwMode="auto">
          <a:xfrm>
            <a:off x="693739" y="4385946"/>
            <a:ext cx="5546725" cy="4153851"/>
          </a:xfrm>
          <a:prstGeom prst="rect">
            <a:avLst/>
          </a:prstGeom>
          <a:noFill/>
          <a:ln>
            <a:miter lim="800000"/>
            <a:headEnd/>
            <a:tailEnd/>
          </a:ln>
        </p:spPr>
        <p:txBody>
          <a:bodyPr lIns="91423" tIns="45712" rIns="91423" bIns="45712"/>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5000"/>
              </a:schemeClr>
            </a:gs>
            <a:gs pos="50000">
              <a:schemeClr val="bg1">
                <a:lumMod val="95000"/>
              </a:schemeClr>
            </a:gs>
            <a:gs pos="100000">
              <a:schemeClr val="bg1">
                <a:lumMod val="9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8610600" y="5943600"/>
            <a:ext cx="457200" cy="274638"/>
          </a:xfrm>
          <a:prstGeom prst="rect">
            <a:avLst/>
          </a:prstGeom>
          <a:noFill/>
          <a:ln w="12699">
            <a:noFill/>
            <a:miter lim="800000"/>
            <a:headEnd type="none" w="sm" len="sm"/>
            <a:tailEnd type="none" w="sm" len="sm"/>
          </a:ln>
        </p:spPr>
        <p:txBody>
          <a:bodyPr>
            <a:spAutoFit/>
          </a:bodyPr>
          <a:lstStyle/>
          <a:p>
            <a:pPr eaLnBrk="0" hangingPunct="0">
              <a:spcBef>
                <a:spcPct val="50000"/>
              </a:spcBef>
              <a:defRPr/>
            </a:pPr>
            <a:fld id="{8A4B887E-9E60-412C-925A-A11A3B08B096}" type="slidenum">
              <a:rPr lang="en-US" sz="1200"/>
              <a:pPr eaLnBrk="0" hangingPunct="0">
                <a:spcBef>
                  <a:spcPct val="50000"/>
                </a:spcBef>
                <a:defRPr/>
              </a:pPr>
              <a:t>‹#›</a:t>
            </a:fld>
            <a:endParaRPr lang="en-US" sz="1200" dirty="0"/>
          </a:p>
        </p:txBody>
      </p:sp>
      <p:sp>
        <p:nvSpPr>
          <p:cNvPr id="11" name="Rectangle 10"/>
          <p:cNvSpPr/>
          <p:nvPr userDrawn="1"/>
        </p:nvSpPr>
        <p:spPr bwMode="auto">
          <a:xfrm>
            <a:off x="0" y="6266010"/>
            <a:ext cx="9144000" cy="609600"/>
          </a:xfrm>
          <a:prstGeom prst="rect">
            <a:avLst/>
          </a:prstGeom>
          <a:gradFill>
            <a:gsLst>
              <a:gs pos="0">
                <a:schemeClr val="tx1">
                  <a:lumMod val="65000"/>
                  <a:lumOff val="35000"/>
                </a:schemeClr>
              </a:gs>
              <a:gs pos="50000">
                <a:schemeClr val="tx1"/>
              </a:gs>
              <a:gs pos="100000">
                <a:schemeClr val="tx1">
                  <a:lumMod val="65000"/>
                  <a:lumOff val="35000"/>
                </a:schemeClr>
              </a:gs>
            </a:gsLst>
            <a:lin ang="5400000" scaled="0"/>
          </a:gradFill>
          <a:ln w="12699"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a:defRPr/>
            </a:pPr>
            <a:endParaRPr lang="en-US"/>
          </a:p>
        </p:txBody>
      </p:sp>
      <p:sp>
        <p:nvSpPr>
          <p:cNvPr id="13" name="TextBox 12"/>
          <p:cNvSpPr txBox="1"/>
          <p:nvPr userDrawn="1"/>
        </p:nvSpPr>
        <p:spPr>
          <a:xfrm>
            <a:off x="1143000" y="6211669"/>
            <a:ext cx="17526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create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6" name="TextBox 15"/>
          <p:cNvSpPr txBox="1"/>
          <p:nvPr userDrawn="1"/>
        </p:nvSpPr>
        <p:spPr>
          <a:xfrm>
            <a:off x="2667000" y="6211669"/>
            <a:ext cx="23622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innovate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1400" b="1" i="1" dirty="0">
              <a:solidFill>
                <a:schemeClr val="bg1"/>
              </a:solidFill>
              <a:latin typeface="Verdana" pitchFamily="34" charset="0"/>
              <a:ea typeface="Verdana" pitchFamily="34" charset="0"/>
              <a:cs typeface="Verdana" pitchFamily="34" charset="0"/>
            </a:endParaRPr>
          </a:p>
        </p:txBody>
      </p:sp>
      <p:sp>
        <p:nvSpPr>
          <p:cNvPr id="17" name="TextBox 16"/>
          <p:cNvSpPr txBox="1"/>
          <p:nvPr userDrawn="1"/>
        </p:nvSpPr>
        <p:spPr>
          <a:xfrm>
            <a:off x="4648200" y="6211669"/>
            <a:ext cx="2057400" cy="646331"/>
          </a:xfrm>
          <a:prstGeom prst="rect">
            <a:avLst/>
          </a:prstGeom>
          <a:noFill/>
          <a:scene3d>
            <a:camera prst="orthographicFront"/>
            <a:lightRig rig="threePt" dir="t"/>
          </a:scene3d>
          <a:sp3d>
            <a:bevelT/>
          </a:sp3d>
        </p:spPr>
        <p:txBody>
          <a:bodyPr>
            <a:spAutoFit/>
          </a:bodyPr>
          <a:lstStyle/>
          <a:p>
            <a:pPr>
              <a:defRPr/>
            </a:pPr>
            <a:r>
              <a:rPr lang="en-US" sz="3100" i="1" dirty="0">
                <a:solidFill>
                  <a:schemeClr val="bg1"/>
                </a:solidFill>
                <a:latin typeface="Verdana" pitchFamily="34" charset="0"/>
                <a:ea typeface="Verdana" pitchFamily="34" charset="0"/>
                <a:cs typeface="Verdana" pitchFamily="34" charset="0"/>
              </a:rPr>
              <a:t>educate</a:t>
            </a:r>
            <a:r>
              <a:rPr lang="en-US" sz="1400" i="1" dirty="0">
                <a:solidFill>
                  <a:schemeClr val="bg1"/>
                </a:solidFill>
                <a:latin typeface="Verdana" pitchFamily="34" charset="0"/>
                <a:ea typeface="Verdana" pitchFamily="34" charset="0"/>
                <a:cs typeface="Verdana" pitchFamily="34" charset="0"/>
              </a:rPr>
              <a:t> </a:t>
            </a:r>
            <a:r>
              <a:rPr lang="en-US" sz="3600" i="1" dirty="0">
                <a:solidFill>
                  <a:schemeClr val="bg1"/>
                </a:solidFill>
                <a:latin typeface="Verdana" pitchFamily="34" charset="0"/>
                <a:ea typeface="Verdana" pitchFamily="34" charset="0"/>
                <a:cs typeface="Verdana" pitchFamily="34" charset="0"/>
              </a:rPr>
              <a:t>/</a:t>
            </a:r>
            <a:endParaRPr lang="en-US" sz="3500" b="1" i="1" dirty="0">
              <a:solidFill>
                <a:schemeClr val="bg1"/>
              </a:solidFill>
              <a:latin typeface="Verdana" pitchFamily="34" charset="0"/>
              <a:ea typeface="Verdana" pitchFamily="34" charset="0"/>
              <a:cs typeface="Verdana" pitchFamily="34" charset="0"/>
            </a:endParaRPr>
          </a:p>
        </p:txBody>
      </p:sp>
      <p:sp>
        <p:nvSpPr>
          <p:cNvPr id="18" name="TextBox 17"/>
          <p:cNvSpPr txBox="1"/>
          <p:nvPr userDrawn="1"/>
        </p:nvSpPr>
        <p:spPr>
          <a:xfrm>
            <a:off x="6477000" y="6248400"/>
            <a:ext cx="2667000" cy="646331"/>
          </a:xfrm>
          <a:prstGeom prst="rect">
            <a:avLst/>
          </a:prstGeom>
          <a:noFill/>
          <a:scene3d>
            <a:camera prst="orthographicFront"/>
            <a:lightRig rig="threePt" dir="t"/>
          </a:scene3d>
          <a:sp3d>
            <a:bevelT/>
          </a:sp3d>
        </p:spPr>
        <p:txBody>
          <a:bodyPr>
            <a:spAutoFit/>
          </a:bodyPr>
          <a:lstStyle/>
          <a:p>
            <a:pPr>
              <a:defRPr/>
            </a:pPr>
            <a:r>
              <a:rPr lang="en-US" sz="3500" b="1" i="1" spc="50" dirty="0">
                <a:ln w="12700" cmpd="sng">
                  <a:solidFill>
                    <a:srgbClr val="FF6E00"/>
                  </a:solidFill>
                  <a:prstDash val="solid"/>
                </a:ln>
                <a:solidFill>
                  <a:srgbClr val="FF6E00"/>
                </a:solidFill>
                <a:effectLst>
                  <a:glow rad="53100">
                    <a:schemeClr val="accent6">
                      <a:satMod val="180000"/>
                      <a:alpha val="30000"/>
                    </a:schemeClr>
                  </a:glow>
                </a:effectLst>
                <a:latin typeface="Verdana" pitchFamily="34" charset="0"/>
                <a:ea typeface="Verdana" pitchFamily="34" charset="0"/>
                <a:cs typeface="Verdana" pitchFamily="34" charset="0"/>
              </a:rPr>
              <a:t>Go STATE </a:t>
            </a:r>
            <a:endParaRPr lang="en-US" sz="3500" b="1" i="1" dirty="0">
              <a:ln w="12700" cmpd="sng">
                <a:solidFill>
                  <a:srgbClr val="FF6E00"/>
                </a:solidFill>
                <a:prstDash val="solid"/>
              </a:ln>
              <a:solidFill>
                <a:srgbClr val="FF6E00"/>
              </a:solidFill>
              <a:latin typeface="Verdana" pitchFamily="34" charset="0"/>
              <a:ea typeface="Verdana" pitchFamily="34" charset="0"/>
              <a:cs typeface="Verdana" pitchFamily="34" charset="0"/>
            </a:endParaRPr>
          </a:p>
        </p:txBody>
      </p:sp>
      <p:pic>
        <p:nvPicPr>
          <p:cNvPr id="9" name="Picture 8" descr="Logo with transparent background.png"/>
          <p:cNvPicPr>
            <a:picLocks noChangeAspect="1"/>
          </p:cNvPicPr>
          <p:nvPr userDrawn="1"/>
        </p:nvPicPr>
        <p:blipFill>
          <a:blip r:embed="rId3"/>
          <a:stretch>
            <a:fillRect/>
          </a:stretch>
        </p:blipFill>
        <p:spPr>
          <a:xfrm>
            <a:off x="0" y="6172200"/>
            <a:ext cx="120015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file:///C:\C.%20HAWK\FY2010%20Budget\FY%202010%20Budget%20Presentation\Excel%20Tables%20for%20Budget%20Presentation.xlsx!system%20enrollment!R3C1:R21C7"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file:///C:\C.%20HAWK\FY2010%20Budget\FY%202010%20Budget%20Presentation\Excel%20Tables%20for%20Budget%20Presentation.xlsx!Appropriation%20+%20ARRA!R4C1:R18C12"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file:///C:\C.%20HAWK\FY2010%20Budget\FY%202010%20Budget%20Presentation\Excel%20Tables%20for%20Budget%20Presentation.xlsx!Source%20of%20New%20Revenue!R22C1:R33C8"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file:///C:\C.%20HAWK\FY2010%20Budget\FY%202010%20Budget%20Presentation\Excel%20Tables%20for%20Budget%20Presentation.xlsx!Uses%20of%20New%20Revenue!R23C1:R35C4"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file:///C:\C.%20HAWK\FY2010%20Budget\FY%202010%20Budget%20Presentation\Excel%20Tables%20for%20Budget%20Presentation.xlsx!total%20Budget!R31C1:R40C11"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3"/>
          <a:srcRect b="38462"/>
          <a:stretch>
            <a:fillRect/>
          </a:stretch>
        </p:blipFill>
        <p:spPr bwMode="auto">
          <a:xfrm>
            <a:off x="4572000" y="4343400"/>
            <a:ext cx="4343400" cy="1794933"/>
          </a:xfrm>
          <a:prstGeom prst="rect">
            <a:avLst/>
          </a:prstGeom>
          <a:noFill/>
          <a:ln w="9525">
            <a:noFill/>
            <a:miter lim="800000"/>
            <a:headEnd/>
            <a:tailEnd/>
          </a:ln>
          <a:effectLst/>
        </p:spPr>
      </p:pic>
      <p:pic>
        <p:nvPicPr>
          <p:cNvPr id="2057" name="Picture 9"/>
          <p:cNvPicPr>
            <a:picLocks noChangeAspect="1" noChangeArrowheads="1"/>
          </p:cNvPicPr>
          <p:nvPr/>
        </p:nvPicPr>
        <p:blipFill>
          <a:blip r:embed="rId4"/>
          <a:srcRect/>
          <a:stretch>
            <a:fillRect/>
          </a:stretch>
        </p:blipFill>
        <p:spPr bwMode="auto">
          <a:xfrm>
            <a:off x="1143000" y="1066800"/>
            <a:ext cx="5277511" cy="3276600"/>
          </a:xfrm>
          <a:prstGeom prst="rect">
            <a:avLst/>
          </a:prstGeom>
          <a:noFill/>
          <a:ln w="9525">
            <a:noFill/>
            <a:miter lim="800000"/>
            <a:headEnd/>
            <a:tailEnd/>
          </a:ln>
        </p:spPr>
      </p:pic>
      <p:sp>
        <p:nvSpPr>
          <p:cNvPr id="2050" name="Rectangle 2"/>
          <p:cNvSpPr>
            <a:spLocks noGrp="1" noChangeArrowheads="1"/>
          </p:cNvSpPr>
          <p:nvPr>
            <p:ph type="title"/>
          </p:nvPr>
        </p:nvSpPr>
        <p:spPr bwMode="auto">
          <a:xfrm>
            <a:off x="457200" y="76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Arial" charset="0"/>
                <a:cs typeface="Arial" charset="0"/>
              </a:rPr>
              <a:t>FY 2010 Budget</a:t>
            </a:r>
          </a:p>
        </p:txBody>
      </p:sp>
      <p:pic>
        <p:nvPicPr>
          <p:cNvPr id="2058" name="Picture 10"/>
          <p:cNvPicPr>
            <a:picLocks noChangeAspect="1" noChangeArrowheads="1"/>
          </p:cNvPicPr>
          <p:nvPr/>
        </p:nvPicPr>
        <p:blipFill>
          <a:blip r:embed="rId5"/>
          <a:srcRect/>
          <a:stretch>
            <a:fillRect/>
          </a:stretch>
        </p:blipFill>
        <p:spPr bwMode="auto">
          <a:xfrm>
            <a:off x="152400" y="4343400"/>
            <a:ext cx="4419600" cy="1787282"/>
          </a:xfrm>
          <a:prstGeom prst="rect">
            <a:avLst/>
          </a:prstGeom>
          <a:noFill/>
          <a:ln w="9525">
            <a:noFill/>
            <a:miter lim="800000"/>
            <a:headEnd/>
            <a:tailEnd/>
          </a:ln>
        </p:spPr>
      </p:pic>
      <p:pic>
        <p:nvPicPr>
          <p:cNvPr id="2060" name="Picture 12" descr="C:\C. HAWK\FY2009 Budget\FY 2009 Budget Presentaion\Agency Photos &amp; Highlights\OSUTulsa students.jpg"/>
          <p:cNvPicPr>
            <a:picLocks noChangeAspect="1" noChangeArrowheads="1"/>
          </p:cNvPicPr>
          <p:nvPr/>
        </p:nvPicPr>
        <p:blipFill>
          <a:blip r:embed="rId6"/>
          <a:srcRect/>
          <a:stretch>
            <a:fillRect/>
          </a:stretch>
        </p:blipFill>
        <p:spPr bwMode="auto">
          <a:xfrm>
            <a:off x="152400" y="1066800"/>
            <a:ext cx="2184400" cy="3276600"/>
          </a:xfrm>
          <a:prstGeom prst="rect">
            <a:avLst/>
          </a:prstGeom>
          <a:noFill/>
        </p:spPr>
      </p:pic>
      <p:cxnSp>
        <p:nvCxnSpPr>
          <p:cNvPr id="18" name="Straight Connector 17"/>
          <p:cNvCxnSpPr/>
          <p:nvPr/>
        </p:nvCxnSpPr>
        <p:spPr bwMode="auto">
          <a:xfrm>
            <a:off x="0" y="836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22" name="Straight Connector 21"/>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12291" name="Picture 3"/>
          <p:cNvPicPr>
            <a:picLocks noChangeAspect="1" noChangeArrowheads="1"/>
          </p:cNvPicPr>
          <p:nvPr/>
        </p:nvPicPr>
        <p:blipFill>
          <a:blip r:embed="rId7" cstate="print"/>
          <a:srcRect l="30408" r="30325" b="57305"/>
          <a:stretch>
            <a:fillRect/>
          </a:stretch>
        </p:blipFill>
        <p:spPr bwMode="auto">
          <a:xfrm>
            <a:off x="6172200" y="1066801"/>
            <a:ext cx="2743200" cy="32765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152400"/>
            <a:ext cx="9144000" cy="12192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Oklahoma State University</a:t>
            </a:r>
            <a:br>
              <a:rPr lang="en-US" sz="3600" b="1" dirty="0" smtClean="0">
                <a:latin typeface="Arial" charset="0"/>
                <a:cs typeface="Arial" charset="0"/>
              </a:rPr>
            </a:br>
            <a:r>
              <a:rPr lang="en-US" sz="3600" b="1" dirty="0" smtClean="0">
                <a:latin typeface="Arial" charset="0"/>
                <a:cs typeface="Arial" charset="0"/>
              </a:rPr>
              <a:t>System Enrollment</a:t>
            </a:r>
          </a:p>
        </p:txBody>
      </p:sp>
      <p:cxnSp>
        <p:nvCxnSpPr>
          <p:cNvPr id="9" name="Straight Connector 8"/>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11270" name="Object 6"/>
          <p:cNvGraphicFramePr>
            <a:graphicFrameLocks noChangeAspect="1"/>
          </p:cNvGraphicFramePr>
          <p:nvPr/>
        </p:nvGraphicFramePr>
        <p:xfrm>
          <a:off x="990600" y="1706563"/>
          <a:ext cx="7239000" cy="4071937"/>
        </p:xfrm>
        <a:graphic>
          <a:graphicData uri="http://schemas.openxmlformats.org/presentationml/2006/ole">
            <p:oleObj spid="_x0000_s11270" name="Worksheet" r:id="rId3" imgW="5124433" imgH="3152851" progId="Excel.Sheet.8">
              <p:link updateAutomatic="1"/>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1524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Future Considerations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9144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6" name="Rectangle 3"/>
          <p:cNvSpPr txBox="1">
            <a:spLocks noChangeArrowheads="1"/>
          </p:cNvSpPr>
          <p:nvPr/>
        </p:nvSpPr>
        <p:spPr bwMode="auto">
          <a:xfrm>
            <a:off x="228600" y="1981200"/>
            <a:ext cx="8686800" cy="411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1" i="0" u="sng" strike="noStrike" kern="0" cap="none" spc="0" normalizeH="0" baseline="0" noProof="0" dirty="0" smtClean="0">
                <a:ln>
                  <a:noFill/>
                </a:ln>
                <a:solidFill>
                  <a:schemeClr val="tx1"/>
                </a:solidFill>
                <a:effectLst/>
                <a:uLnTx/>
                <a:uFillTx/>
                <a:latin typeface="Arial" pitchFamily="34" charset="0"/>
                <a:cs typeface="Arial" pitchFamily="34" charset="0"/>
              </a:rPr>
              <a:t>Fiscal</a:t>
            </a:r>
            <a:r>
              <a:rPr kumimoji="0" lang="en-US" sz="2000" b="1" i="0" u="sng" strike="noStrike" kern="0" cap="none" spc="0" normalizeH="0" noProof="0" dirty="0" smtClean="0">
                <a:ln>
                  <a:noFill/>
                </a:ln>
                <a:solidFill>
                  <a:schemeClr val="tx1"/>
                </a:solidFill>
                <a:effectLst/>
                <a:uLnTx/>
                <a:uFillTx/>
                <a:latin typeface="Arial" pitchFamily="34" charset="0"/>
                <a:cs typeface="Arial" pitchFamily="34" charset="0"/>
              </a:rPr>
              <a:t> Environment</a:t>
            </a: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kumimoji="0" lang="en-US" sz="8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r>
              <a:rPr lang="en-US" sz="2000" kern="0" baseline="0" dirty="0" smtClean="0">
                <a:latin typeface="Arial" pitchFamily="34" charset="0"/>
                <a:cs typeface="Arial" pitchFamily="34" charset="0"/>
              </a:rPr>
              <a:t>Economic</a:t>
            </a:r>
            <a:r>
              <a:rPr lang="en-US" sz="2000" kern="0" dirty="0" smtClean="0">
                <a:latin typeface="Arial" pitchFamily="34" charset="0"/>
                <a:cs typeface="Arial" pitchFamily="34" charset="0"/>
              </a:rPr>
              <a:t> Uncertainty</a:t>
            </a:r>
          </a:p>
          <a:p>
            <a:pPr marL="920750" lvl="2" indent="-409575" eaLnBrk="0" hangingPunct="0">
              <a:spcBef>
                <a:spcPct val="20000"/>
              </a:spcBef>
              <a:buClr>
                <a:srgbClr val="FF6600"/>
              </a:buClr>
              <a:buFont typeface="Wingdings" pitchFamily="2" charset="2"/>
              <a:buChar char="Ø"/>
              <a:defRPr/>
            </a:pPr>
            <a:r>
              <a:rPr lang="en-US" sz="2000" kern="0" baseline="0" dirty="0" smtClean="0">
                <a:latin typeface="Arial" pitchFamily="34" charset="0"/>
                <a:cs typeface="Arial" pitchFamily="34" charset="0"/>
              </a:rPr>
              <a:t>Future</a:t>
            </a:r>
            <a:r>
              <a:rPr lang="en-US" sz="2000" kern="0" dirty="0" smtClean="0">
                <a:latin typeface="Arial" pitchFamily="34" charset="0"/>
                <a:cs typeface="Arial" pitchFamily="34" charset="0"/>
              </a:rPr>
              <a:t> Enrollment Patterns</a:t>
            </a:r>
          </a:p>
          <a:p>
            <a:pPr marL="920750" lvl="2" indent="-409575" eaLnBrk="0" hangingPunct="0">
              <a:spcBef>
                <a:spcPct val="20000"/>
              </a:spcBef>
              <a:buClr>
                <a:srgbClr val="FF6600"/>
              </a:buClr>
              <a:buFont typeface="Wingdings" pitchFamily="2" charset="2"/>
              <a:buChar char="Ø"/>
              <a:defRPr/>
            </a:pPr>
            <a:r>
              <a:rPr lang="en-US" sz="2000" kern="0" baseline="0" dirty="0" smtClean="0">
                <a:latin typeface="Arial" pitchFamily="34" charset="0"/>
                <a:cs typeface="Arial" pitchFamily="34" charset="0"/>
              </a:rPr>
              <a:t>Statewide</a:t>
            </a:r>
            <a:r>
              <a:rPr lang="en-US" sz="2000" kern="0" dirty="0" smtClean="0">
                <a:latin typeface="Arial" pitchFamily="34" charset="0"/>
                <a:cs typeface="Arial" pitchFamily="34" charset="0"/>
              </a:rPr>
              <a:t> Ballot on Common Education</a:t>
            </a:r>
            <a:endParaRPr lang="en-US" sz="2000" kern="0" baseline="0" dirty="0" smtClean="0">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lang="en-US" sz="1400" kern="0" baseline="0" dirty="0" smtClean="0">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000" b="1" u="sng" kern="0" noProof="0" dirty="0" smtClean="0">
                <a:latin typeface="Arial" pitchFamily="34" charset="0"/>
                <a:cs typeface="Arial" pitchFamily="34" charset="0"/>
              </a:rPr>
              <a:t>Budget Initiatives</a:t>
            </a:r>
            <a:endParaRPr lang="en-US" sz="2000" b="1" u="sng" kern="0" dirty="0" smtClean="0">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lang="en-US" sz="800" kern="0" noProof="0" dirty="0" smtClean="0">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r>
              <a:rPr lang="en-US" sz="2000" kern="0" noProof="0" dirty="0" smtClean="0">
                <a:latin typeface="Arial" pitchFamily="34" charset="0"/>
                <a:cs typeface="Arial" pitchFamily="34" charset="0"/>
              </a:rPr>
              <a:t>Budget Savings Task Force</a:t>
            </a:r>
          </a:p>
          <a:p>
            <a:pPr marL="920750" lvl="2" indent="-409575" eaLnBrk="0" hangingPunct="0">
              <a:spcBef>
                <a:spcPct val="20000"/>
              </a:spcBef>
              <a:buClr>
                <a:srgbClr val="FF6600"/>
              </a:buClr>
              <a:buFont typeface="Wingdings" pitchFamily="2" charset="2"/>
              <a:buChar char="Ø"/>
              <a:defRPr/>
            </a:pPr>
            <a:r>
              <a:rPr lang="en-US" sz="2000" kern="0" dirty="0" smtClean="0">
                <a:latin typeface="Arial" pitchFamily="34" charset="0"/>
                <a:cs typeface="Arial" pitchFamily="34" charset="0"/>
              </a:rPr>
              <a:t>Additional Administrative Budget Reductions</a:t>
            </a:r>
            <a:endParaRPr lang="en-US" sz="2000" kern="0" noProof="0" dirty="0" smtClean="0">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r>
              <a:rPr lang="en-US" sz="2000" kern="0" noProof="0" dirty="0" smtClean="0">
                <a:latin typeface="Arial" pitchFamily="34" charset="0"/>
                <a:cs typeface="Arial" pitchFamily="34" charset="0"/>
              </a:rPr>
              <a:t>Implementation of Targeted Strategies to Increase Enrollment</a:t>
            </a:r>
          </a:p>
          <a:p>
            <a:pPr marL="920750" lvl="2" indent="-409575" eaLnBrk="0" hangingPunct="0">
              <a:spcBef>
                <a:spcPct val="20000"/>
              </a:spcBef>
              <a:buClr>
                <a:srgbClr val="FF6600"/>
              </a:buClr>
              <a:buFont typeface="Wingdings" pitchFamily="2" charset="2"/>
              <a:buChar char="Ø"/>
              <a:defRPr/>
            </a:pPr>
            <a:r>
              <a:rPr kumimoji="0" lang="en-US" sz="2000" b="0" i="0" u="none" strike="noStrike" kern="0" cap="none" spc="0" normalizeH="0" baseline="0" dirty="0" smtClean="0">
                <a:ln>
                  <a:noFill/>
                </a:ln>
                <a:solidFill>
                  <a:schemeClr val="tx1"/>
                </a:solidFill>
                <a:effectLst/>
                <a:uLnTx/>
                <a:uFillTx/>
                <a:latin typeface="Arial" pitchFamily="34" charset="0"/>
                <a:cs typeface="Arial" pitchFamily="34" charset="0"/>
              </a:rPr>
              <a:t>Continue to Build General University Reserves</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
        <p:nvSpPr>
          <p:cNvPr id="7" name="TextBox 6"/>
          <p:cNvSpPr txBox="1"/>
          <p:nvPr/>
        </p:nvSpPr>
        <p:spPr>
          <a:xfrm>
            <a:off x="152400" y="1150203"/>
            <a:ext cx="8839200" cy="830997"/>
          </a:xfrm>
          <a:prstGeom prst="rect">
            <a:avLst/>
          </a:prstGeom>
          <a:gradFill>
            <a:gsLst>
              <a:gs pos="0">
                <a:schemeClr val="accent1">
                  <a:lumMod val="20000"/>
                  <a:lumOff val="80000"/>
                </a:schemeClr>
              </a:gs>
              <a:gs pos="50000">
                <a:schemeClr val="accent1">
                  <a:lumMod val="20000"/>
                  <a:lumOff val="80000"/>
                </a:schemeClr>
              </a:gs>
              <a:gs pos="100000">
                <a:schemeClr val="tx2">
                  <a:lumMod val="20000"/>
                  <a:lumOff val="80000"/>
                </a:schemeClr>
              </a:gs>
            </a:gsLst>
            <a:lin ang="5400000" scaled="0"/>
          </a:gradFill>
          <a:ln w="25400">
            <a:solidFill>
              <a:schemeClr val="accent6"/>
            </a:solidFill>
          </a:ln>
          <a:scene3d>
            <a:camera prst="orthographicFront"/>
            <a:lightRig rig="chilly" dir="t"/>
          </a:scene3d>
          <a:sp3d extrusionH="76200" contourW="12700" prstMaterial="matte">
            <a:bevelT/>
            <a:extrusionClr>
              <a:schemeClr val="accent1">
                <a:lumMod val="40000"/>
                <a:lumOff val="60000"/>
              </a:schemeClr>
            </a:extrusionClr>
            <a:contourClr>
              <a:schemeClr val="tx1"/>
            </a:contourClr>
          </a:sp3d>
        </p:spPr>
        <p:txBody>
          <a:bodyPr wrap="square" rtlCol="0">
            <a:spAutoFit/>
          </a:bodyPr>
          <a:lstStyle/>
          <a:p>
            <a:pPr algn="ctr">
              <a:buClr>
                <a:schemeClr val="accent6"/>
              </a:buClr>
            </a:pPr>
            <a:r>
              <a:rPr lang="en-US" b="1" dirty="0" smtClean="0"/>
              <a:t>FY 2010 Budgets For OSU Agencies Are Very Conservative And Cautious Regarding Long-Term Commitments</a:t>
            </a:r>
            <a:endParaRPr lang="en-US"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152400"/>
            <a:ext cx="9144000" cy="6096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General University Highlights</a:t>
            </a:r>
          </a:p>
        </p:txBody>
      </p:sp>
      <p:sp>
        <p:nvSpPr>
          <p:cNvPr id="7" name="TextBox 6"/>
          <p:cNvSpPr txBox="1"/>
          <p:nvPr/>
        </p:nvSpPr>
        <p:spPr>
          <a:xfrm>
            <a:off x="152400" y="1328440"/>
            <a:ext cx="6629400" cy="4462760"/>
          </a:xfrm>
          <a:prstGeom prst="rect">
            <a:avLst/>
          </a:prstGeom>
          <a:noFill/>
        </p:spPr>
        <p:txBody>
          <a:bodyPr wrap="square" rtlCol="0">
            <a:spAutoFit/>
          </a:bodyPr>
          <a:lstStyle/>
          <a:p>
            <a:r>
              <a:rPr lang="en-US" sz="2000" dirty="0" smtClean="0"/>
              <a:t>Enrollment Management:</a:t>
            </a:r>
          </a:p>
          <a:p>
            <a:pPr marL="860425" indent="-341313">
              <a:buClr>
                <a:schemeClr val="accent6"/>
              </a:buClr>
              <a:buFont typeface="Wingdings" pitchFamily="2" charset="2"/>
              <a:buChar char="Ø"/>
            </a:pPr>
            <a:r>
              <a:rPr lang="en-US" sz="1800" dirty="0" smtClean="0"/>
              <a:t>$1,475,000 increase for new freshmen and undergraduate transfer waivers.  This, in addition to new positions for recruiters, has contributed to upswings in both applications and admitted students.</a:t>
            </a:r>
          </a:p>
          <a:p>
            <a:pPr marL="860425" indent="-341313">
              <a:buClr>
                <a:schemeClr val="accent6"/>
              </a:buClr>
            </a:pPr>
            <a:r>
              <a:rPr lang="en-US" sz="1200" dirty="0" smtClean="0"/>
              <a:t>		</a:t>
            </a:r>
          </a:p>
          <a:p>
            <a:r>
              <a:rPr lang="en-US" sz="2000" dirty="0" smtClean="0"/>
              <a:t>Graduate College:</a:t>
            </a:r>
          </a:p>
          <a:p>
            <a:pPr marL="860425" indent="-341313">
              <a:buClr>
                <a:schemeClr val="accent6"/>
              </a:buClr>
              <a:buFont typeface="Wingdings" pitchFamily="2" charset="2"/>
              <a:buChar char="Ø"/>
            </a:pPr>
            <a:r>
              <a:rPr lang="en-US" sz="1800" dirty="0" smtClean="0"/>
              <a:t>$250,000 increase for graduate assistant stipends.  This improves the quality of graduate recruitment, which in turn assists faculty in teaching and research.</a:t>
            </a:r>
          </a:p>
          <a:p>
            <a:pPr>
              <a:buClr>
                <a:schemeClr val="accent6"/>
              </a:buClr>
            </a:pPr>
            <a:endParaRPr lang="en-US" sz="1200" dirty="0" smtClean="0"/>
          </a:p>
          <a:p>
            <a:pPr>
              <a:buClr>
                <a:schemeClr val="accent6"/>
              </a:buClr>
            </a:pPr>
            <a:r>
              <a:rPr lang="en-US" sz="2000" dirty="0" smtClean="0"/>
              <a:t>Institution for Teaching &amp; Learning Excellence (ITLE) Upgrade:</a:t>
            </a:r>
          </a:p>
          <a:p>
            <a:pPr marL="860425" indent="-341313">
              <a:buClr>
                <a:schemeClr val="accent6"/>
              </a:buClr>
              <a:buFont typeface="Wingdings" pitchFamily="2" charset="2"/>
              <a:buChar char="Ø"/>
            </a:pPr>
            <a:r>
              <a:rPr lang="en-US" sz="1800" dirty="0" smtClean="0"/>
              <a:t>$366,666 for digital upgrade.  This will allow distance learning courses to be delivered in a higher digital quality.</a:t>
            </a:r>
            <a:endParaRPr lang="en-US" sz="2000" dirty="0" smtClean="0"/>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9144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22" name="TextBox 21"/>
          <p:cNvSpPr txBox="1"/>
          <p:nvPr/>
        </p:nvSpPr>
        <p:spPr>
          <a:xfrm>
            <a:off x="7162799" y="1600200"/>
            <a:ext cx="1524000" cy="83099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lumMod val="65000"/>
              </a:schemeClr>
            </a:solidFill>
          </a:ln>
          <a:scene3d>
            <a:camera prst="orthographicFront"/>
            <a:lightRig rig="threePt" dir="t"/>
          </a:scene3d>
          <a:sp3d contourW="25400">
            <a:bevelT/>
          </a:sp3d>
        </p:spPr>
        <p:txBody>
          <a:bodyPr wrap="square">
            <a:spAutoFit/>
          </a:bodyPr>
          <a:lstStyle/>
          <a:p>
            <a:pPr algn="ctr">
              <a:defRPr/>
            </a:pPr>
            <a:r>
              <a:rPr lang="en-US" sz="1200" b="1" dirty="0" smtClean="0"/>
              <a:t>Contributes to  future growth in undergraduate  enrollment</a:t>
            </a:r>
            <a:endParaRPr lang="en-US" sz="1200" b="1" dirty="0"/>
          </a:p>
        </p:txBody>
      </p:sp>
      <p:sp>
        <p:nvSpPr>
          <p:cNvPr id="31" name="TextBox 30"/>
          <p:cNvSpPr txBox="1"/>
          <p:nvPr/>
        </p:nvSpPr>
        <p:spPr>
          <a:xfrm>
            <a:off x="7159624" y="4572000"/>
            <a:ext cx="1527175" cy="10156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lumMod val="65000"/>
              </a:schemeClr>
            </a:solidFill>
          </a:ln>
          <a:scene3d>
            <a:camera prst="orthographicFront"/>
            <a:lightRig rig="threePt" dir="t"/>
          </a:scene3d>
          <a:sp3d contourW="25400">
            <a:bevelT/>
          </a:sp3d>
        </p:spPr>
        <p:txBody>
          <a:bodyPr wrap="square">
            <a:spAutoFit/>
          </a:bodyPr>
          <a:lstStyle/>
          <a:p>
            <a:pPr algn="ctr">
              <a:defRPr/>
            </a:pPr>
            <a:r>
              <a:rPr lang="en-US" sz="1200" b="1" dirty="0" smtClean="0"/>
              <a:t>Contributes to future growth in offering distance learning and online courses</a:t>
            </a:r>
            <a:endParaRPr lang="en-US" sz="1200" b="1" dirty="0"/>
          </a:p>
        </p:txBody>
      </p:sp>
      <p:sp>
        <p:nvSpPr>
          <p:cNvPr id="14" name="TextBox 13"/>
          <p:cNvSpPr txBox="1"/>
          <p:nvPr/>
        </p:nvSpPr>
        <p:spPr>
          <a:xfrm>
            <a:off x="7162799" y="3200400"/>
            <a:ext cx="1524001" cy="83099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lumMod val="65000"/>
              </a:schemeClr>
            </a:solidFill>
          </a:ln>
          <a:scene3d>
            <a:camera prst="orthographicFront"/>
            <a:lightRig rig="threePt" dir="t"/>
          </a:scene3d>
          <a:sp3d contourW="25400">
            <a:bevelT/>
          </a:sp3d>
        </p:spPr>
        <p:txBody>
          <a:bodyPr wrap="square">
            <a:spAutoFit/>
          </a:bodyPr>
          <a:lstStyle/>
          <a:p>
            <a:pPr algn="ctr">
              <a:defRPr/>
            </a:pPr>
            <a:r>
              <a:rPr lang="en-US" sz="1200" b="1" dirty="0" smtClean="0"/>
              <a:t>Contributes to future growth in graduate enrollment</a:t>
            </a:r>
            <a:endParaRPr lang="en-US" sz="12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76200"/>
            <a:ext cx="9144000" cy="10668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New Endowed Chairs</a:t>
            </a:r>
            <a:br>
              <a:rPr lang="en-US" sz="3600" b="1" dirty="0" smtClean="0">
                <a:latin typeface="Arial" charset="0"/>
                <a:cs typeface="Arial" charset="0"/>
              </a:rPr>
            </a:br>
            <a:r>
              <a:rPr lang="en-US" sz="3600" b="1" dirty="0" smtClean="0">
                <a:latin typeface="Arial" charset="0"/>
                <a:cs typeface="Arial" charset="0"/>
              </a:rPr>
              <a:t>Spears School of Business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12938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pic>
        <p:nvPicPr>
          <p:cNvPr id="13314" name="Picture 2"/>
          <p:cNvPicPr>
            <a:picLocks noChangeAspect="1" noChangeArrowheads="1"/>
          </p:cNvPicPr>
          <p:nvPr/>
        </p:nvPicPr>
        <p:blipFill>
          <a:blip r:embed="rId2" cstate="print"/>
          <a:srcRect/>
          <a:stretch>
            <a:fillRect/>
          </a:stretch>
        </p:blipFill>
        <p:spPr bwMode="auto">
          <a:xfrm>
            <a:off x="383823" y="1447800"/>
            <a:ext cx="987777" cy="140368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381000" y="3145536"/>
            <a:ext cx="990600" cy="1426464"/>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184490" y="4800600"/>
            <a:ext cx="1339510" cy="1143000"/>
          </a:xfrm>
          <a:prstGeom prst="rect">
            <a:avLst/>
          </a:prstGeom>
          <a:noFill/>
          <a:ln w="9525">
            <a:noFill/>
            <a:miter lim="800000"/>
            <a:headEnd/>
            <a:tailEnd/>
          </a:ln>
          <a:effectLst/>
        </p:spPr>
      </p:pic>
      <p:sp>
        <p:nvSpPr>
          <p:cNvPr id="15" name="TextBox 14"/>
          <p:cNvSpPr txBox="1"/>
          <p:nvPr/>
        </p:nvSpPr>
        <p:spPr>
          <a:xfrm>
            <a:off x="1600200" y="1447800"/>
            <a:ext cx="7543800" cy="4555093"/>
          </a:xfrm>
          <a:prstGeom prst="rect">
            <a:avLst/>
          </a:prstGeom>
          <a:noFill/>
        </p:spPr>
        <p:txBody>
          <a:bodyPr wrap="square" rtlCol="0">
            <a:spAutoFit/>
          </a:bodyPr>
          <a:lstStyle/>
          <a:p>
            <a:r>
              <a:rPr lang="en-US" sz="1200" b="1" dirty="0" smtClean="0"/>
              <a:t>Dr. Michael Morris </a:t>
            </a:r>
            <a:r>
              <a:rPr lang="en-US" sz="1200" dirty="0" smtClean="0"/>
              <a:t>is a recognized entrepreneurship scholar and educator who has published more than 100 peer-reviewed articles and seven books, and was named one of the Top Entrepreneurship Professors in the country by Fortune Small Business.  He has been a principal in three entrepreneurial ventures and has taught entrepreneurship around the world. A  former Fulbright Scholar, he has received numerous honors including the Outstanding Faculty Award from Syracuse University’s MBA class in 2004, 2006 and 2007, the </a:t>
            </a:r>
            <a:r>
              <a:rPr lang="en-US" sz="1200" dirty="0" err="1" smtClean="0"/>
              <a:t>Oberwager</a:t>
            </a:r>
            <a:r>
              <a:rPr lang="en-US" sz="1200" dirty="0" smtClean="0"/>
              <a:t> Prize for impacting students beyond the classroom, and the </a:t>
            </a:r>
            <a:r>
              <a:rPr lang="en-US" sz="1200" dirty="0" err="1" smtClean="0"/>
              <a:t>Appel</a:t>
            </a:r>
            <a:r>
              <a:rPr lang="en-US" sz="1200" dirty="0" smtClean="0"/>
              <a:t> Prize for Contributions to Entrepreneurship. </a:t>
            </a:r>
          </a:p>
          <a:p>
            <a:endParaRPr lang="en-US" sz="2000" dirty="0" smtClean="0"/>
          </a:p>
          <a:p>
            <a:r>
              <a:rPr lang="en-US" sz="1200" b="1" dirty="0" smtClean="0"/>
              <a:t>Nola </a:t>
            </a:r>
            <a:r>
              <a:rPr lang="en-US" sz="1200" b="1" dirty="0" err="1" smtClean="0"/>
              <a:t>Miyasaki</a:t>
            </a:r>
            <a:r>
              <a:rPr lang="en-US" sz="1200" b="1" dirty="0" smtClean="0"/>
              <a:t> </a:t>
            </a:r>
            <a:r>
              <a:rPr lang="en-US" sz="1200" dirty="0" smtClean="0"/>
              <a:t>was formerly the Executive Director of Entrepreneurial Programs at Syracuse University, responsible for cross-campus and community initiatives. Among other programs, she launched a Women’s Business Center, a community test kitchen, and a program for disabled entrepreneurs as part of an inner-city incubator.  Her experience includes serving as CEO of the State of Hawaii’s technology development corporation, vice president of a tissue engineering start-up, launching a sports marketing venture and working in corporate law. She was honored most recently with the 2008 Women in Business Champion Award by the Small Business Administration, the 2007 Women’s Leadership Award by Syracuse University, and a 2005 Technology Industry Award for her contribution to technology in the State of Hawaii.</a:t>
            </a:r>
          </a:p>
          <a:p>
            <a:endParaRPr lang="en-US" sz="1800" dirty="0" smtClean="0"/>
          </a:p>
          <a:p>
            <a:r>
              <a:rPr lang="en-US" sz="1200" b="1" dirty="0" smtClean="0"/>
              <a:t>Dr. Bruce </a:t>
            </a:r>
            <a:r>
              <a:rPr lang="en-US" sz="1200" b="1" dirty="0" err="1" smtClean="0"/>
              <a:t>Barringer</a:t>
            </a:r>
            <a:r>
              <a:rPr lang="en-US" sz="1200" b="1" dirty="0" smtClean="0"/>
              <a:t> </a:t>
            </a:r>
            <a:r>
              <a:rPr lang="en-US" sz="1200" dirty="0" smtClean="0"/>
              <a:t>was formerly an associate professor at the University of Central Florida, where he has taught Strategic Management, Entrepreneurship, and Principles of Management.  Dr. </a:t>
            </a:r>
            <a:r>
              <a:rPr lang="en-US" sz="1200" dirty="0" err="1" smtClean="0"/>
              <a:t>Barringer</a:t>
            </a:r>
            <a:r>
              <a:rPr lang="en-US" sz="1200" dirty="0" smtClean="0"/>
              <a:t>  has received numerous awards for research, publications and teaching, including the Research Incentive Award at the University of Central Florida, Distinguished Paper Awards from Southwestern Small Business Institute Association Annual Meeting and the Southwest Academy of Management Annual Meeting, Teaching Incentive Performance Award and Galloway Graduate Teaching Award from the University of Central Florida.</a:t>
            </a:r>
            <a:endParaRPr lang="en-US" dirty="0"/>
          </a:p>
        </p:txBody>
      </p:sp>
      <p:sp>
        <p:nvSpPr>
          <p:cNvPr id="17" name="TextBox 16"/>
          <p:cNvSpPr txBox="1"/>
          <p:nvPr/>
        </p:nvSpPr>
        <p:spPr>
          <a:xfrm>
            <a:off x="228600" y="2743200"/>
            <a:ext cx="1219200" cy="276999"/>
          </a:xfrm>
          <a:prstGeom prst="rect">
            <a:avLst/>
          </a:prstGeom>
          <a:gradFill>
            <a:gsLst>
              <a:gs pos="0">
                <a:srgbClr val="FFEFD1"/>
              </a:gs>
              <a:gs pos="64999">
                <a:srgbClr val="F0EBD5"/>
              </a:gs>
              <a:gs pos="100000">
                <a:srgbClr val="D1C39F"/>
              </a:gs>
            </a:gsLst>
            <a:lin ang="5400000" scaled="0"/>
          </a:gradFill>
          <a:ln>
            <a:solidFill>
              <a:schemeClr val="bg1">
                <a:lumMod val="65000"/>
              </a:schemeClr>
            </a:solidFill>
          </a:ln>
        </p:spPr>
        <p:txBody>
          <a:bodyPr wrap="square" rtlCol="0">
            <a:spAutoFit/>
          </a:bodyPr>
          <a:lstStyle/>
          <a:p>
            <a:pPr algn="ctr"/>
            <a:r>
              <a:rPr lang="en-US" sz="1200" b="1" dirty="0" smtClean="0">
                <a:solidFill>
                  <a:srgbClr val="E95D07"/>
                </a:solidFill>
              </a:rPr>
              <a:t>Mitchell Chair</a:t>
            </a:r>
            <a:endParaRPr lang="en-US" sz="1200" b="1" dirty="0">
              <a:solidFill>
                <a:srgbClr val="E95D07"/>
              </a:solidFill>
            </a:endParaRPr>
          </a:p>
        </p:txBody>
      </p:sp>
      <p:sp>
        <p:nvSpPr>
          <p:cNvPr id="18" name="TextBox 17"/>
          <p:cNvSpPr txBox="1"/>
          <p:nvPr/>
        </p:nvSpPr>
        <p:spPr>
          <a:xfrm>
            <a:off x="152400" y="5791201"/>
            <a:ext cx="1371600" cy="276999"/>
          </a:xfrm>
          <a:prstGeom prst="rect">
            <a:avLst/>
          </a:prstGeom>
          <a:gradFill>
            <a:gsLst>
              <a:gs pos="0">
                <a:srgbClr val="FFEFD1"/>
              </a:gs>
              <a:gs pos="64999">
                <a:srgbClr val="F0EBD5"/>
              </a:gs>
              <a:gs pos="100000">
                <a:srgbClr val="D1C39F"/>
              </a:gs>
            </a:gsLst>
            <a:lin ang="5400000" scaled="0"/>
          </a:gradFill>
          <a:ln>
            <a:solidFill>
              <a:schemeClr val="bg1">
                <a:lumMod val="65000"/>
              </a:schemeClr>
            </a:solidFill>
          </a:ln>
        </p:spPr>
        <p:txBody>
          <a:bodyPr wrap="square" rtlCol="0">
            <a:spAutoFit/>
          </a:bodyPr>
          <a:lstStyle/>
          <a:p>
            <a:pPr algn="ctr"/>
            <a:r>
              <a:rPr lang="en-US" sz="1200" b="1" dirty="0" smtClean="0">
                <a:solidFill>
                  <a:srgbClr val="E95D07"/>
                </a:solidFill>
              </a:rPr>
              <a:t>Pope Chair</a:t>
            </a:r>
            <a:endParaRPr lang="en-US" sz="1200" b="1" dirty="0">
              <a:solidFill>
                <a:srgbClr val="E95D07"/>
              </a:solidFill>
            </a:endParaRPr>
          </a:p>
        </p:txBody>
      </p:sp>
      <p:sp>
        <p:nvSpPr>
          <p:cNvPr id="19" name="TextBox 18"/>
          <p:cNvSpPr txBox="1"/>
          <p:nvPr/>
        </p:nvSpPr>
        <p:spPr>
          <a:xfrm>
            <a:off x="152400" y="4419600"/>
            <a:ext cx="1447800" cy="276999"/>
          </a:xfrm>
          <a:prstGeom prst="rect">
            <a:avLst/>
          </a:prstGeom>
          <a:gradFill>
            <a:gsLst>
              <a:gs pos="0">
                <a:srgbClr val="FFEFD1"/>
              </a:gs>
              <a:gs pos="64999">
                <a:srgbClr val="F0EBD5"/>
              </a:gs>
              <a:gs pos="100000">
                <a:srgbClr val="D1C39F"/>
              </a:gs>
            </a:gsLst>
            <a:lin ang="5400000" scaled="0"/>
          </a:gradFill>
          <a:ln>
            <a:solidFill>
              <a:schemeClr val="bg1">
                <a:lumMod val="65000"/>
              </a:schemeClr>
            </a:solidFill>
          </a:ln>
        </p:spPr>
        <p:txBody>
          <a:bodyPr wrap="square" rtlCol="0">
            <a:spAutoFit/>
          </a:bodyPr>
          <a:lstStyle/>
          <a:p>
            <a:pPr algn="ctr"/>
            <a:r>
              <a:rPr lang="en-US" sz="1200" b="1" dirty="0" smtClean="0">
                <a:solidFill>
                  <a:srgbClr val="E95D07"/>
                </a:solidFill>
              </a:rPr>
              <a:t>Stevenson Chair</a:t>
            </a:r>
            <a:endParaRPr lang="en-US" sz="1200" b="1" dirty="0">
              <a:solidFill>
                <a:srgbClr val="E95D07"/>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762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Additional Agency Highlights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2" name="TextBox 11"/>
          <p:cNvSpPr txBox="1"/>
          <p:nvPr/>
        </p:nvSpPr>
        <p:spPr>
          <a:xfrm>
            <a:off x="152400" y="990600"/>
            <a:ext cx="8915400" cy="5078313"/>
          </a:xfrm>
          <a:prstGeom prst="rect">
            <a:avLst/>
          </a:prstGeom>
          <a:noFill/>
        </p:spPr>
        <p:txBody>
          <a:bodyPr wrap="square" rtlCol="0">
            <a:spAutoFit/>
          </a:bodyPr>
          <a:lstStyle/>
          <a:p>
            <a:r>
              <a:rPr lang="en-US" sz="2000" b="1" u="sng" dirty="0" smtClean="0"/>
              <a:t>Division of Agricultural Sciences &amp; Natural Resources</a:t>
            </a:r>
            <a:endParaRPr lang="en-US" sz="2000" dirty="0" smtClean="0"/>
          </a:p>
          <a:p>
            <a:endParaRPr lang="en-US" sz="1000" b="1" u="sng" dirty="0" smtClean="0"/>
          </a:p>
          <a:p>
            <a:pPr marL="463550" indent="-463550">
              <a:buClr>
                <a:schemeClr val="accent6"/>
              </a:buClr>
              <a:buFont typeface="Wingdings" pitchFamily="2" charset="2"/>
              <a:buChar char="Ø"/>
            </a:pPr>
            <a:r>
              <a:rPr lang="en-US" sz="1600" dirty="0" smtClean="0"/>
              <a:t>Requesting $4.5M in ARRA funding for </a:t>
            </a:r>
            <a:r>
              <a:rPr lang="en-US" sz="1600" dirty="0" err="1" smtClean="0"/>
              <a:t>biofuels</a:t>
            </a:r>
            <a:r>
              <a:rPr lang="en-US" sz="1600" dirty="0" smtClean="0"/>
              <a:t> project.  Presently waiting final approval from the U.S. Department of Energy.</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600" dirty="0" smtClean="0"/>
              <a:t>Hired 35 new faculty to expand interdisciplinary research and extension capabilities.  New faculty hires were made possible by Second Century Initiative funding of $5.4M.</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600" dirty="0" smtClean="0"/>
              <a:t>Completing infrastructure for the 2,500 acre Mac Lindley Research and Demonstration Farm in McCurtain County.</a:t>
            </a:r>
          </a:p>
          <a:p>
            <a:pPr marL="463550" indent="-463550">
              <a:buClr>
                <a:schemeClr val="accent6"/>
              </a:buClr>
            </a:pPr>
            <a:endParaRPr lang="en-US" sz="1600" dirty="0" smtClean="0"/>
          </a:p>
          <a:p>
            <a:pPr marL="463550" indent="-463550">
              <a:buClr>
                <a:schemeClr val="accent6"/>
              </a:buClr>
            </a:pPr>
            <a:r>
              <a:rPr lang="en-US" sz="2000" b="1" u="sng" dirty="0" smtClean="0"/>
              <a:t>OSU-Center for Veterinary Health Sciences</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600" dirty="0" smtClean="0"/>
              <a:t>Established the National Center for Veterinary </a:t>
            </a:r>
            <a:r>
              <a:rPr lang="en-US" sz="1600" dirty="0" err="1" smtClean="0"/>
              <a:t>Parasitology</a:t>
            </a:r>
            <a:r>
              <a:rPr lang="en-US" sz="1600" dirty="0" smtClean="0"/>
              <a:t>, funded by private contributions.  The newly formed center will focus on the advanced training of veterinarians in </a:t>
            </a:r>
            <a:r>
              <a:rPr lang="en-US" sz="1600" dirty="0" err="1" smtClean="0"/>
              <a:t>parasitology</a:t>
            </a:r>
            <a:r>
              <a:rPr lang="en-US" sz="1600" dirty="0" smtClean="0"/>
              <a:t>.</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600" dirty="0" smtClean="0"/>
              <a:t>Implemented the Early Admissions Program to aid students with strong academic ability.  Eligible applicants must have an ACT score of 27 or be in the top 10% of their graduating class.</a:t>
            </a:r>
          </a:p>
          <a:p>
            <a:pPr marL="463550" indent="-463550">
              <a:buClr>
                <a:schemeClr val="accent6"/>
              </a:buClr>
            </a:pPr>
            <a:endParaRPr lang="en-US" sz="1000" dirty="0" smtClean="0"/>
          </a:p>
          <a:p>
            <a:pPr marL="463550" indent="-463550">
              <a:buClr>
                <a:schemeClr val="accent6"/>
              </a:buClr>
              <a:buFont typeface="Wingdings" pitchFamily="2" charset="2"/>
              <a:buChar char="Ø"/>
            </a:pPr>
            <a:r>
              <a:rPr lang="en-US" sz="1600" dirty="0" smtClean="0"/>
              <a:t>Completed the renovations and additions to the Oklahoma Animal Disease Diagnostic Laboratory and the Small Animal Critical Care Unit (July 2009).</a:t>
            </a:r>
            <a:endParaRPr lang="en-US" sz="1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762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Additional Agency Highlights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2" name="TextBox 11"/>
          <p:cNvSpPr txBox="1"/>
          <p:nvPr/>
        </p:nvSpPr>
        <p:spPr>
          <a:xfrm>
            <a:off x="152400" y="914400"/>
            <a:ext cx="8915400" cy="6247864"/>
          </a:xfrm>
          <a:prstGeom prst="rect">
            <a:avLst/>
          </a:prstGeom>
          <a:noFill/>
        </p:spPr>
        <p:txBody>
          <a:bodyPr wrap="square" rtlCol="0">
            <a:spAutoFit/>
          </a:bodyPr>
          <a:lstStyle/>
          <a:p>
            <a:r>
              <a:rPr lang="en-US" sz="2000" b="1" u="sng" dirty="0" smtClean="0"/>
              <a:t>OSU Institute of Technology-Okmulgee</a:t>
            </a:r>
            <a:endParaRPr lang="en-US" sz="2000" dirty="0" smtClean="0"/>
          </a:p>
          <a:p>
            <a:endParaRPr lang="en-US" sz="1000" b="1" u="sng" dirty="0" smtClean="0"/>
          </a:p>
          <a:p>
            <a:pPr marL="463550" indent="-463550">
              <a:buClr>
                <a:schemeClr val="accent6"/>
              </a:buClr>
              <a:buFont typeface="Wingdings" pitchFamily="2" charset="2"/>
              <a:buChar char="Ø"/>
            </a:pPr>
            <a:r>
              <a:rPr lang="en-US" sz="1800" dirty="0" smtClean="0"/>
              <a:t>In addition to not increasing costs of attendance (tuition, fee, room, and board rates), tuition waivers have been increased to help ease students’ financial burden.</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Enrollment in the High Voltage Linesperson Program has grown over 70%.</a:t>
            </a:r>
          </a:p>
          <a:p>
            <a:pPr marL="463550" indent="-463550">
              <a:buClr>
                <a:schemeClr val="accent6"/>
              </a:buClr>
              <a:buFont typeface="Wingdings" pitchFamily="2" charset="2"/>
              <a:buChar char="Ø"/>
            </a:pPr>
            <a:endParaRPr lang="en-US" sz="1200" dirty="0" smtClean="0"/>
          </a:p>
          <a:p>
            <a:pPr marL="463550" indent="-463550">
              <a:buClr>
                <a:schemeClr val="accent6"/>
              </a:buClr>
              <a:buFont typeface="Wingdings" pitchFamily="2" charset="2"/>
              <a:buChar char="Ø"/>
            </a:pPr>
            <a:r>
              <a:rPr lang="en-US" sz="1800" dirty="0" smtClean="0"/>
              <a:t>Started a new Corporate Technician Training Program with Aggreko North America and Manitowoc Crane.</a:t>
            </a:r>
          </a:p>
          <a:p>
            <a:pPr marL="463550" indent="-463550">
              <a:buClr>
                <a:schemeClr val="accent6"/>
              </a:buClr>
            </a:pPr>
            <a:endParaRPr lang="en-US" sz="2200" dirty="0" smtClean="0"/>
          </a:p>
          <a:p>
            <a:pPr marL="463550" indent="-463550">
              <a:buClr>
                <a:schemeClr val="accent6"/>
              </a:buClr>
            </a:pPr>
            <a:r>
              <a:rPr lang="en-US" sz="2000" b="1" u="sng" dirty="0" smtClean="0"/>
              <a:t>OSU-Oklahoma City</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800" dirty="0" smtClean="0"/>
              <a:t>Increased budget for faculty salaries to support enrollment growth and new programs.</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Strengthened student support services to improve retention and student success.</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Invested in automation and various technologies to improve the efficiency of campus processes. </a:t>
            </a:r>
          </a:p>
          <a:p>
            <a:pPr marL="463550" indent="-463550">
              <a:buClr>
                <a:schemeClr val="accent6"/>
              </a:buClr>
            </a:pPr>
            <a:endParaRPr lang="en-US" sz="1800" dirty="0" smtClean="0"/>
          </a:p>
          <a:p>
            <a:pPr marL="463550" indent="-463550">
              <a:buClr>
                <a:schemeClr val="accent6"/>
              </a:buClr>
            </a:pPr>
            <a:endParaRPr lang="en-US" sz="1600" dirty="0" smtClean="0"/>
          </a:p>
          <a:p>
            <a:pPr marL="463550" indent="-463550">
              <a:buClr>
                <a:schemeClr val="accent6"/>
              </a:buClr>
            </a:pPr>
            <a:endParaRPr lang="en-US" sz="1000" dirty="0" smtClean="0"/>
          </a:p>
          <a:p>
            <a:pPr marL="463550" indent="-463550">
              <a:buClr>
                <a:schemeClr val="accent6"/>
              </a:buClr>
            </a:pPr>
            <a:endParaRPr lang="en-US" sz="1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762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Additional Agency Highlights</a:t>
            </a:r>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8382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12" name="TextBox 11"/>
          <p:cNvSpPr txBox="1"/>
          <p:nvPr/>
        </p:nvSpPr>
        <p:spPr>
          <a:xfrm>
            <a:off x="152400" y="838200"/>
            <a:ext cx="8915400" cy="5416868"/>
          </a:xfrm>
          <a:prstGeom prst="rect">
            <a:avLst/>
          </a:prstGeom>
          <a:noFill/>
        </p:spPr>
        <p:txBody>
          <a:bodyPr wrap="square" rtlCol="0">
            <a:spAutoFit/>
          </a:bodyPr>
          <a:lstStyle/>
          <a:p>
            <a:r>
              <a:rPr lang="en-US" sz="2000" b="1" u="sng" dirty="0" smtClean="0"/>
              <a:t>OSU-Center for Health Sciences</a:t>
            </a:r>
            <a:endParaRPr lang="en-US" sz="2000" dirty="0" smtClean="0"/>
          </a:p>
          <a:p>
            <a:endParaRPr lang="en-US" sz="1000" b="1" u="sng" dirty="0" smtClean="0"/>
          </a:p>
          <a:p>
            <a:pPr marL="463550" indent="-463550">
              <a:buClr>
                <a:schemeClr val="accent6"/>
              </a:buClr>
              <a:buFont typeface="Wingdings" pitchFamily="2" charset="2"/>
              <a:buChar char="Ø"/>
            </a:pPr>
            <a:r>
              <a:rPr lang="en-US" sz="1800" dirty="0" smtClean="0"/>
              <a:t>OSU Physicians Practice projected to exceed $20 million in gross revenue for FY 2010.</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Construction of the joint OSU-CHS/Tulsa Police Department Forensic Sciences and Biomedical Research Facility is on track for a November 2010 completion.</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FY 2010 begins the incremental growth in medical school admissions from 88 to 115 students per year.</a:t>
            </a:r>
          </a:p>
          <a:p>
            <a:pPr marL="463550" indent="-463550">
              <a:buClr>
                <a:schemeClr val="accent6"/>
              </a:buClr>
            </a:pPr>
            <a:endParaRPr lang="en-US" sz="1800" dirty="0" smtClean="0"/>
          </a:p>
          <a:p>
            <a:pPr marL="463550" indent="-463550">
              <a:buClr>
                <a:schemeClr val="accent6"/>
              </a:buClr>
            </a:pPr>
            <a:r>
              <a:rPr lang="en-US" sz="2000" b="1" u="sng" dirty="0" smtClean="0"/>
              <a:t>OSU-Tulsa</a:t>
            </a:r>
          </a:p>
          <a:p>
            <a:pPr marL="463550" indent="-463550">
              <a:buClr>
                <a:schemeClr val="accent6"/>
              </a:buClr>
            </a:pPr>
            <a:endParaRPr lang="en-US" sz="1000" b="1" u="sng" dirty="0" smtClean="0"/>
          </a:p>
          <a:p>
            <a:pPr marL="463550" indent="-463550">
              <a:buClr>
                <a:schemeClr val="accent6"/>
              </a:buClr>
              <a:buFont typeface="Wingdings" pitchFamily="2" charset="2"/>
              <a:buChar char="Ø"/>
            </a:pPr>
            <a:r>
              <a:rPr lang="en-US" sz="1800" dirty="0" smtClean="0"/>
              <a:t>An agreement was completed with the OETA to bring their new Tulsa studio to the OSU-Tulsa campus.</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In conjunction with the College of Human Environmental Sciences, the Center for Family Risk &amp; Resilience was established at OSU-Tulsa.</a:t>
            </a:r>
          </a:p>
          <a:p>
            <a:pPr marL="463550" indent="-463550">
              <a:buClr>
                <a:schemeClr val="accent6"/>
              </a:buClr>
            </a:pPr>
            <a:endParaRPr lang="en-US" sz="1200" dirty="0" smtClean="0"/>
          </a:p>
          <a:p>
            <a:pPr marL="463550" indent="-463550">
              <a:buClr>
                <a:schemeClr val="accent6"/>
              </a:buClr>
              <a:buFont typeface="Wingdings" pitchFamily="2" charset="2"/>
              <a:buChar char="Ø"/>
            </a:pPr>
            <a:r>
              <a:rPr lang="en-US" sz="1800" dirty="0" smtClean="0"/>
              <a:t>A communications disorder clinic was created in partnership with the College of Arts &amp; Sciences.</a:t>
            </a:r>
            <a:endParaRPr lang="en-US" sz="1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U Academic Logo transparent.gif"/>
          <p:cNvPicPr>
            <a:picLocks noChangeAspect="1"/>
          </p:cNvPicPr>
          <p:nvPr/>
        </p:nvPicPr>
        <p:blipFill>
          <a:blip r:embed="rId2"/>
          <a:stretch>
            <a:fillRect/>
          </a:stretch>
        </p:blipFill>
        <p:spPr>
          <a:xfrm>
            <a:off x="2057400" y="609600"/>
            <a:ext cx="5105400" cy="51054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1524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FY 2010 Budget Presentation</a:t>
            </a:r>
          </a:p>
        </p:txBody>
      </p:sp>
      <p:cxnSp>
        <p:nvCxnSpPr>
          <p:cNvPr id="10" name="Straight Connector 9"/>
          <p:cNvCxnSpPr/>
          <p:nvPr/>
        </p:nvCxnSpPr>
        <p:spPr bwMode="auto">
          <a:xfrm>
            <a:off x="0" y="9144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0" y="914400"/>
            <a:ext cx="54102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r>
              <a:rPr kumimoji="0" lang="en-US" i="0" u="sng" strike="noStrike" kern="0" cap="none" spc="0" normalizeH="0" baseline="0" noProof="0" dirty="0" smtClean="0">
                <a:ln>
                  <a:noFill/>
                </a:ln>
                <a:solidFill>
                  <a:schemeClr val="tx1"/>
                </a:solidFill>
                <a:effectLst/>
                <a:uLnTx/>
                <a:uFillTx/>
                <a:latin typeface="Arial" pitchFamily="34" charset="0"/>
                <a:ea typeface="+mn-ea"/>
                <a:cs typeface="Arial" pitchFamily="34" charset="0"/>
              </a:rPr>
              <a:t>OSU FY 2010 Budget:</a:t>
            </a:r>
          </a:p>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Changes In Funding</a:t>
            </a:r>
          </a:p>
          <a:p>
            <a:pPr marL="804863" lvl="2" indent="-341313" eaLnBrk="0" hangingPunct="0">
              <a:spcBef>
                <a:spcPct val="20000"/>
              </a:spcBef>
              <a:buClr>
                <a:srgbClr val="FF6600"/>
              </a:buClr>
              <a:buFont typeface="Wingdings" pitchFamily="2" charset="2"/>
              <a:buChar char="Ø"/>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State Appropriations</a:t>
            </a:r>
          </a:p>
          <a:p>
            <a:pPr marL="804863" lvl="2" indent="-341313" eaLnBrk="0" hangingPunct="0">
              <a:spcBef>
                <a:spcPct val="20000"/>
              </a:spcBef>
              <a:buClr>
                <a:srgbClr val="FF6600"/>
              </a:buClr>
              <a:buFont typeface="Wingdings" pitchFamily="2" charset="2"/>
              <a:buChar char="Ø"/>
            </a:pPr>
            <a:r>
              <a:rPr lang="en-US" sz="2000" kern="0" dirty="0" smtClean="0">
                <a:latin typeface="Arial" pitchFamily="34" charset="0"/>
                <a:cs typeface="Arial" pitchFamily="34" charset="0"/>
              </a:rPr>
              <a:t>ARRA (American Recovery &amp; Reinvestment Act)</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sz="2000" kern="0" noProof="0" dirty="0" smtClean="0">
                <a:latin typeface="Arial" pitchFamily="34" charset="0"/>
                <a:cs typeface="Arial" pitchFamily="34" charset="0"/>
              </a:rPr>
              <a:t>Source and Use of Funding</a:t>
            </a:r>
          </a:p>
          <a:p>
            <a:pPr marL="463550" marR="0" lvl="1" indent="-354013" algn="l" defTabSz="914400" rtl="0" eaLnBrk="0" fontAlgn="base" latinLnBrk="0" hangingPunct="0">
              <a:lnSpc>
                <a:spcPct val="100000"/>
              </a:lnSpc>
              <a:spcBef>
                <a:spcPct val="20000"/>
              </a:spcBef>
              <a:spcAft>
                <a:spcPct val="0"/>
              </a:spcAft>
              <a:buClr>
                <a:srgbClr val="FF6600"/>
              </a:buClr>
              <a:buSzTx/>
              <a:tabLst/>
              <a:defRPr/>
            </a:pPr>
            <a:endParaRPr kumimoji="0" lang="en-US" sz="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No </a:t>
            </a:r>
            <a:r>
              <a:rPr lang="en-US" sz="2000" kern="0" noProof="0" dirty="0" smtClean="0">
                <a:latin typeface="Arial" pitchFamily="34" charset="0"/>
                <a:cs typeface="Arial" pitchFamily="34" charset="0"/>
              </a:rPr>
              <a:t>Requested Increases in Tuition and/or Mandatory Fees </a:t>
            </a:r>
          </a:p>
          <a:p>
            <a:pPr marL="463550" marR="0" lvl="1" indent="-354013" algn="l" defTabSz="914400" rtl="0" eaLnBrk="0" fontAlgn="base" latinLnBrk="0" hangingPunct="0">
              <a:lnSpc>
                <a:spcPct val="100000"/>
              </a:lnSpc>
              <a:spcBef>
                <a:spcPct val="20000"/>
              </a:spcBef>
              <a:spcAft>
                <a:spcPct val="0"/>
              </a:spcAft>
              <a:buClr>
                <a:srgbClr val="FF6600"/>
              </a:buClr>
              <a:buSzTx/>
              <a:tabLst/>
              <a:defRPr/>
            </a:pPr>
            <a:r>
              <a:rPr lang="en-US" sz="2000" i="1" kern="0" dirty="0" smtClean="0">
                <a:latin typeface="Arial" pitchFamily="34" charset="0"/>
                <a:cs typeface="Arial" pitchFamily="34" charset="0"/>
              </a:rPr>
              <a:t>	</a:t>
            </a:r>
            <a:r>
              <a:rPr lang="en-US" sz="1600" i="1" kern="0" noProof="0" dirty="0" smtClean="0">
                <a:latin typeface="Arial" pitchFamily="34" charset="0"/>
                <a:cs typeface="Arial" pitchFamily="34" charset="0"/>
              </a:rPr>
              <a:t>(1</a:t>
            </a:r>
            <a:r>
              <a:rPr lang="en-US" sz="1600" i="1" kern="0" baseline="30000" noProof="0" dirty="0" smtClean="0">
                <a:latin typeface="Arial" pitchFamily="34" charset="0"/>
                <a:cs typeface="Arial" pitchFamily="34" charset="0"/>
              </a:rPr>
              <a:t>st</a:t>
            </a:r>
            <a:r>
              <a:rPr lang="en-US" sz="1600" i="1" kern="0" noProof="0" dirty="0" smtClean="0">
                <a:latin typeface="Arial" pitchFamily="34" charset="0"/>
                <a:cs typeface="Arial" pitchFamily="34" charset="0"/>
              </a:rPr>
              <a:t> time in more than 10 years)</a:t>
            </a:r>
          </a:p>
          <a:p>
            <a:pPr marL="463550" marR="0" lvl="1" indent="-354013" algn="l" defTabSz="914400" rtl="0" eaLnBrk="0" fontAlgn="base" latinLnBrk="0" hangingPunct="0">
              <a:lnSpc>
                <a:spcPct val="100000"/>
              </a:lnSpc>
              <a:spcBef>
                <a:spcPct val="20000"/>
              </a:spcBef>
              <a:spcAft>
                <a:spcPct val="0"/>
              </a:spcAft>
              <a:buClr>
                <a:srgbClr val="FF6600"/>
              </a:buClr>
              <a:buSzTx/>
              <a:tabLst/>
              <a:defRPr/>
            </a:pPr>
            <a:r>
              <a:rPr kumimoji="0" lang="en-US" sz="4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Proposed FY 2010 Budget</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For OSU Agencies</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Future Considerations</a:t>
            </a:r>
          </a:p>
          <a:p>
            <a:pPr marL="682625" marR="0" lvl="1" indent="-573088" algn="l" defTabSz="914400" rtl="0" eaLnBrk="0" fontAlgn="base" latinLnBrk="0" hangingPunct="0">
              <a:lnSpc>
                <a:spcPct val="100000"/>
              </a:lnSpc>
              <a:spcBef>
                <a:spcPct val="20000"/>
              </a:spcBef>
              <a:spcAft>
                <a:spcPct val="0"/>
              </a:spcAft>
              <a:buClr>
                <a:srgbClr val="FF6600"/>
              </a:buClr>
              <a:buSzTx/>
              <a:tabLst/>
              <a:defRPr/>
            </a:pPr>
            <a:endParaRPr lang="en-US" sz="400" kern="0" dirty="0" smtClean="0">
              <a:latin typeface="Arial" pitchFamily="34" charset="0"/>
              <a:cs typeface="Arial" pitchFamily="34" charset="0"/>
            </a:endParaRPr>
          </a:p>
          <a:p>
            <a:pPr marL="463550" marR="0" lvl="1" indent="-354013"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Highlights</a:t>
            </a:r>
            <a:endParaRPr kumimoji="0" lang="en-US" sz="20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7" descr="071019_homecoming_fountain_01.jpg"/>
          <p:cNvPicPr>
            <a:picLocks noChangeAspect="1"/>
          </p:cNvPicPr>
          <p:nvPr/>
        </p:nvPicPr>
        <p:blipFill>
          <a:blip r:embed="rId2"/>
          <a:srcRect l="8333" r="40476"/>
          <a:stretch>
            <a:fillRect/>
          </a:stretch>
        </p:blipFill>
        <p:spPr>
          <a:xfrm>
            <a:off x="5486400" y="1224587"/>
            <a:ext cx="3602939" cy="471901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228600" y="152400"/>
            <a:ext cx="8763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American Recovery &amp; Reinvestment Act (ARRA) Stimulus Funding</a:t>
            </a:r>
          </a:p>
        </p:txBody>
      </p:sp>
      <p:cxnSp>
        <p:nvCxnSpPr>
          <p:cNvPr id="10" name="Straight Connector 9"/>
          <p:cNvCxnSpPr/>
          <p:nvPr/>
        </p:nvCxnSpPr>
        <p:spPr bwMode="auto">
          <a:xfrm>
            <a:off x="0" y="14462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Rectangle 3"/>
          <p:cNvSpPr txBox="1">
            <a:spLocks noChangeArrowheads="1"/>
          </p:cNvSpPr>
          <p:nvPr/>
        </p:nvSpPr>
        <p:spPr bwMode="auto">
          <a:xfrm>
            <a:off x="76200" y="1600200"/>
            <a:ext cx="8839200" cy="441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rPr>
              <a:t>Funding</a:t>
            </a:r>
            <a:r>
              <a:rPr kumimoji="0" lang="en-US" b="0" i="0" u="none" strike="noStrike" kern="0" cap="none" spc="0" normalizeH="0" noProof="0" dirty="0" smtClean="0">
                <a:ln>
                  <a:noFill/>
                </a:ln>
                <a:solidFill>
                  <a:schemeClr val="tx1"/>
                </a:solidFill>
                <a:effectLst/>
                <a:uLnTx/>
                <a:uFillTx/>
                <a:latin typeface="Arial" pitchFamily="34" charset="0"/>
                <a:cs typeface="Arial" pitchFamily="34" charset="0"/>
              </a:rPr>
              <a:t> is t</a:t>
            </a:r>
            <a:r>
              <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rPr>
              <a:t>argeted</a:t>
            </a:r>
            <a:r>
              <a:rPr kumimoji="0" lang="en-US" b="0" i="0" u="none" strike="noStrike" kern="0" cap="none" spc="0" normalizeH="0" noProof="0" dirty="0" smtClean="0">
                <a:ln>
                  <a:noFill/>
                </a:ln>
                <a:solidFill>
                  <a:schemeClr val="tx1"/>
                </a:solidFill>
                <a:effectLst/>
                <a:uLnTx/>
                <a:uFillTx/>
                <a:latin typeface="Arial" pitchFamily="34" charset="0"/>
                <a:cs typeface="Arial" pitchFamily="34" charset="0"/>
              </a:rPr>
              <a:t> to be spent by Fall 2009.</a:t>
            </a: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kumimoji="0" lang="en-US" sz="10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kern="0" baseline="0" dirty="0" smtClean="0">
                <a:latin typeface="Arial" pitchFamily="34" charset="0"/>
                <a:cs typeface="Arial" pitchFamily="34" charset="0"/>
              </a:rPr>
              <a:t>Funds will be applied to faculty and/or staff salaries.</a:t>
            </a: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lang="en-US" sz="1000" kern="0" baseline="0" dirty="0" smtClean="0">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Char char="Ø"/>
              <a:tabLst/>
              <a:defRPr/>
            </a:pPr>
            <a:r>
              <a:rPr lang="en-US" kern="0" noProof="0" dirty="0" smtClean="0">
                <a:latin typeface="Arial" pitchFamily="34" charset="0"/>
                <a:cs typeface="Arial" pitchFamily="34" charset="0"/>
              </a:rPr>
              <a:t>Institutions are required to demonstrate accountability  regarding the use of ARRA funds.</a:t>
            </a:r>
          </a:p>
          <a:p>
            <a:pPr marL="463550" marR="0" lvl="1" indent="-409575" algn="l" defTabSz="914400" rtl="0" eaLnBrk="0" fontAlgn="base" latinLnBrk="0" hangingPunct="0">
              <a:lnSpc>
                <a:spcPct val="100000"/>
              </a:lnSpc>
              <a:spcBef>
                <a:spcPct val="20000"/>
              </a:spcBef>
              <a:spcAft>
                <a:spcPct val="0"/>
              </a:spcAft>
              <a:buClr>
                <a:srgbClr val="FF6600"/>
              </a:buClr>
              <a:buSzTx/>
              <a:tabLst/>
              <a:defRPr/>
            </a:pPr>
            <a:endParaRPr lang="en-US" sz="800" kern="0" noProof="0" dirty="0" smtClean="0">
              <a:latin typeface="Arial" pitchFamily="34" charset="0"/>
              <a:cs typeface="Arial" pitchFamily="34" charset="0"/>
            </a:endParaRPr>
          </a:p>
          <a:p>
            <a:pPr marL="920750" lvl="2" indent="-409575" eaLnBrk="0" hangingPunct="0">
              <a:spcBef>
                <a:spcPct val="20000"/>
              </a:spcBef>
              <a:buClr>
                <a:srgbClr val="FF6600"/>
              </a:buClr>
              <a:buFont typeface="Wingdings" pitchFamily="2" charset="2"/>
              <a:buChar char="Ø"/>
              <a:defRPr/>
            </a:pPr>
            <a:r>
              <a:rPr lang="en-US" sz="2000" kern="0" noProof="0" dirty="0" smtClean="0">
                <a:latin typeface="Arial" pitchFamily="34" charset="0"/>
                <a:cs typeface="Arial" pitchFamily="34" charset="0"/>
              </a:rPr>
              <a:t>Using funds for salary expenditures will help simplify tracking and reporting.</a:t>
            </a:r>
          </a:p>
          <a:p>
            <a:pPr marL="920750" lvl="2" indent="-409575" eaLnBrk="0" hangingPunct="0">
              <a:spcBef>
                <a:spcPct val="20000"/>
              </a:spcBef>
              <a:buClr>
                <a:srgbClr val="FF6600"/>
              </a:buClr>
              <a:buFont typeface="Wingdings" pitchFamily="2" charset="2"/>
              <a:buChar char="Ø"/>
              <a:defRPr/>
            </a:pPr>
            <a:r>
              <a:rPr lang="en-US" sz="2000" kern="0" noProof="0" dirty="0" smtClean="0">
                <a:latin typeface="Arial" pitchFamily="34" charset="0"/>
                <a:cs typeface="Arial" pitchFamily="34" charset="0"/>
              </a:rPr>
              <a:t>Ms. Rita Hesser will serve as the certification officer and will be responsible for monitoring OSU funds.</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463550" marR="0" lvl="1" indent="-409575" algn="l" defTabSz="914400" rtl="0" eaLnBrk="0" fontAlgn="base" latinLnBrk="0" hangingPunct="0">
              <a:lnSpc>
                <a:spcPct val="100000"/>
              </a:lnSpc>
              <a:spcBef>
                <a:spcPct val="20000"/>
              </a:spcBef>
              <a:spcAft>
                <a:spcPct val="0"/>
              </a:spcAft>
              <a:buClr>
                <a:srgbClr val="FF6600"/>
              </a:buClr>
              <a:buSzTx/>
              <a:buFont typeface="Wingdings" pitchFamily="2" charset="2"/>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1524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ARRA Funding Is Expected To Be Available Through FY 2011</a:t>
            </a:r>
          </a:p>
        </p:txBody>
      </p:sp>
      <p:sp>
        <p:nvSpPr>
          <p:cNvPr id="7" name="TextBox 6"/>
          <p:cNvSpPr txBox="1"/>
          <p:nvPr/>
        </p:nvSpPr>
        <p:spPr>
          <a:xfrm>
            <a:off x="381000" y="1697772"/>
            <a:ext cx="8458200" cy="4093428"/>
          </a:xfrm>
          <a:prstGeom prst="rect">
            <a:avLst/>
          </a:prstGeom>
          <a:noFill/>
        </p:spPr>
        <p:txBody>
          <a:bodyPr wrap="square" rtlCol="0">
            <a:spAutoFit/>
          </a:bodyPr>
          <a:lstStyle/>
          <a:p>
            <a:pPr marL="341313" indent="-341313">
              <a:buClr>
                <a:schemeClr val="accent6"/>
              </a:buClr>
              <a:buFont typeface="Wingdings" pitchFamily="2" charset="2"/>
              <a:buChar char="Ø"/>
            </a:pPr>
            <a:r>
              <a:rPr lang="en-US" sz="2800" dirty="0" smtClean="0"/>
              <a:t>With the nationwide trend of decreasing state support, institutions must rely on tuition and fee revenue which is increased in one of three ways:</a:t>
            </a:r>
          </a:p>
          <a:p>
            <a:endParaRPr lang="en-US" sz="1200" dirty="0" smtClean="0"/>
          </a:p>
          <a:p>
            <a:pPr marL="804863" indent="-463550">
              <a:buFont typeface="+mj-lt"/>
              <a:buAutoNum type="arabicPeriod"/>
            </a:pPr>
            <a:r>
              <a:rPr lang="en-US" sz="2800" dirty="0" smtClean="0"/>
              <a:t>Increase the number of new students entering the university</a:t>
            </a:r>
          </a:p>
          <a:p>
            <a:pPr marL="804863" indent="-463550"/>
            <a:endParaRPr lang="en-US" sz="1200" dirty="0" smtClean="0"/>
          </a:p>
          <a:p>
            <a:pPr marL="804863" indent="-463550"/>
            <a:r>
              <a:rPr lang="en-US" sz="2800" dirty="0" smtClean="0"/>
              <a:t>2.	Improve retention rates of students already attending the institution</a:t>
            </a:r>
          </a:p>
          <a:p>
            <a:pPr marL="804863" indent="-463550"/>
            <a:endParaRPr lang="en-US" sz="1200" dirty="0" smtClean="0"/>
          </a:p>
          <a:p>
            <a:pPr marL="804863" indent="-463550"/>
            <a:r>
              <a:rPr lang="en-US" sz="2800" dirty="0" smtClean="0"/>
              <a:t>3.	Increase tuition and mandatory fee rates</a:t>
            </a:r>
            <a:endParaRPr lang="en-US" sz="2800" dirty="0"/>
          </a:p>
        </p:txBody>
      </p:sp>
      <p:cxnSp>
        <p:nvCxnSpPr>
          <p:cNvPr id="8" name="Straight Connector 7"/>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9" name="Straight Connector 8"/>
          <p:cNvCxnSpPr/>
          <p:nvPr/>
        </p:nvCxnSpPr>
        <p:spPr bwMode="auto">
          <a:xfrm>
            <a:off x="0" y="1371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2286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z="3400" b="1" dirty="0" smtClean="0">
                <a:latin typeface="Arial" charset="0"/>
                <a:cs typeface="Arial" charset="0"/>
              </a:rPr>
              <a:t>FY 2010 State Allocations to OSU Agencies</a:t>
            </a:r>
          </a:p>
        </p:txBody>
      </p:sp>
      <p:cxnSp>
        <p:nvCxnSpPr>
          <p:cNvPr id="10" name="Straight Connector 9"/>
          <p:cNvCxnSpPr/>
          <p:nvPr/>
        </p:nvCxnSpPr>
        <p:spPr bwMode="auto">
          <a:xfrm>
            <a:off x="0" y="9906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4103" name="Object 7"/>
          <p:cNvGraphicFramePr>
            <a:graphicFrameLocks noChangeAspect="1"/>
          </p:cNvGraphicFramePr>
          <p:nvPr/>
        </p:nvGraphicFramePr>
        <p:xfrm>
          <a:off x="76200" y="1676400"/>
          <a:ext cx="9022048" cy="3505200"/>
        </p:xfrm>
        <a:graphic>
          <a:graphicData uri="http://schemas.openxmlformats.org/presentationml/2006/ole">
            <p:oleObj spid="_x0000_s4103" name="Worksheet" r:id="rId3" imgW="8039134" imgH="2657585" progId="Excel.Sheet.8">
              <p:link updateAutomatic="1"/>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2286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Sources of New Revenue</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7" name="TextBox 6"/>
          <p:cNvSpPr txBox="1"/>
          <p:nvPr/>
        </p:nvSpPr>
        <p:spPr>
          <a:xfrm>
            <a:off x="76200" y="4724400"/>
            <a:ext cx="5943600" cy="307777"/>
          </a:xfrm>
          <a:prstGeom prst="rect">
            <a:avLst/>
          </a:prstGeom>
          <a:noFill/>
        </p:spPr>
        <p:txBody>
          <a:bodyPr wrap="square" rtlCol="0">
            <a:spAutoFit/>
          </a:bodyPr>
          <a:lstStyle/>
          <a:p>
            <a:r>
              <a:rPr lang="en-US" sz="1400" i="1" dirty="0" smtClean="0"/>
              <a:t>* Other includes reallocations and endowment earnings.</a:t>
            </a:r>
            <a:endParaRPr lang="en-US" sz="1400" i="1" dirty="0"/>
          </a:p>
        </p:txBody>
      </p:sp>
      <p:graphicFrame>
        <p:nvGraphicFramePr>
          <p:cNvPr id="14341" name="Object 5"/>
          <p:cNvGraphicFramePr>
            <a:graphicFrameLocks noChangeAspect="1"/>
          </p:cNvGraphicFramePr>
          <p:nvPr/>
        </p:nvGraphicFramePr>
        <p:xfrm>
          <a:off x="132469" y="1858370"/>
          <a:ext cx="8935331" cy="2866030"/>
        </p:xfrm>
        <a:graphic>
          <a:graphicData uri="http://schemas.openxmlformats.org/presentationml/2006/ole">
            <p:oleObj spid="_x0000_s14341" name="Worksheet" r:id="rId3" imgW="7343648" imgH="2105152" progId="Excel.Sheet.8">
              <p:link updateAutomatic="1"/>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2286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Use of New Funds</a:t>
            </a:r>
          </a:p>
        </p:txBody>
      </p:sp>
      <p:cxnSp>
        <p:nvCxnSpPr>
          <p:cNvPr id="10" name="Straight Connector 9"/>
          <p:cNvCxnSpPr/>
          <p:nvPr/>
        </p:nvCxnSpPr>
        <p:spPr bwMode="auto">
          <a:xfrm>
            <a:off x="0" y="10668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1" name="Straight Connector 10"/>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24580" name="Object 4"/>
          <p:cNvGraphicFramePr>
            <a:graphicFrameLocks noChangeAspect="1"/>
          </p:cNvGraphicFramePr>
          <p:nvPr/>
        </p:nvGraphicFramePr>
        <p:xfrm>
          <a:off x="326322" y="1676400"/>
          <a:ext cx="8589078" cy="3505200"/>
        </p:xfrm>
        <a:graphic>
          <a:graphicData uri="http://schemas.openxmlformats.org/presentationml/2006/ole">
            <p:oleObj spid="_x0000_s24580" name="Worksheet" r:id="rId3" imgW="6114965" imgH="2495567" progId="Excel.Sheet.8">
              <p:link updateAutomatic="1"/>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447800" y="1219200"/>
            <a:ext cx="6324600" cy="523220"/>
          </a:xfrm>
          <a:prstGeom prst="rect">
            <a:avLst/>
          </a:prstGeom>
          <a:noFill/>
          <a:ln w="12699">
            <a:noFill/>
            <a:miter lim="800000"/>
            <a:headEnd type="none" w="sm" len="sm"/>
            <a:tailEnd type="none" w="sm" len="sm"/>
          </a:ln>
          <a:effectLst/>
        </p:spPr>
        <p:txBody>
          <a:bodyPr>
            <a:spAutoFit/>
          </a:bodyPr>
          <a:lstStyle/>
          <a:p>
            <a:pPr>
              <a:spcBef>
                <a:spcPct val="50000"/>
              </a:spcBef>
            </a:pPr>
            <a:r>
              <a:rPr lang="en-US" sz="2800" b="1" u="sng" dirty="0" smtClean="0">
                <a:solidFill>
                  <a:schemeClr val="tx1"/>
                </a:solidFill>
              </a:rPr>
              <a:t>FY 2009</a:t>
            </a:r>
            <a:r>
              <a:rPr lang="en-US" sz="2800" b="1" dirty="0" smtClean="0">
                <a:solidFill>
                  <a:schemeClr val="tx1"/>
                </a:solidFill>
              </a:rPr>
              <a:t>	</a:t>
            </a:r>
            <a:r>
              <a:rPr lang="en-US" sz="2800" b="1" dirty="0">
                <a:solidFill>
                  <a:schemeClr val="tx1"/>
                </a:solidFill>
              </a:rPr>
              <a:t>	</a:t>
            </a:r>
            <a:r>
              <a:rPr lang="en-US" sz="2800" b="1" dirty="0" smtClean="0">
                <a:solidFill>
                  <a:schemeClr val="tx1"/>
                </a:solidFill>
              </a:rPr>
              <a:t>		</a:t>
            </a:r>
            <a:r>
              <a:rPr lang="en-US" sz="2800" b="1" u="sng" dirty="0" smtClean="0">
                <a:solidFill>
                  <a:schemeClr val="tx1"/>
                </a:solidFill>
              </a:rPr>
              <a:t>FY 2010</a:t>
            </a:r>
            <a:endParaRPr lang="en-US" sz="2800" b="1" u="sng" dirty="0">
              <a:solidFill>
                <a:schemeClr val="tx1"/>
              </a:solidFill>
            </a:endParaRPr>
          </a:p>
        </p:txBody>
      </p:sp>
      <p:sp>
        <p:nvSpPr>
          <p:cNvPr id="7" name="Title 1"/>
          <p:cNvSpPr>
            <a:spLocks noGrp="1"/>
          </p:cNvSpPr>
          <p:nvPr>
            <p:ph type="title"/>
          </p:nvPr>
        </p:nvSpPr>
        <p:spPr bwMode="auto">
          <a:xfrm>
            <a:off x="0" y="2286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500" b="1" dirty="0" smtClean="0">
                <a:latin typeface="Arial" charset="0"/>
                <a:cs typeface="Arial" charset="0"/>
              </a:rPr>
              <a:t>Sources of Revenue for All OSU Agencies</a:t>
            </a:r>
          </a:p>
        </p:txBody>
      </p:sp>
      <p:graphicFrame>
        <p:nvGraphicFramePr>
          <p:cNvPr id="11" name="Chart 10"/>
          <p:cNvGraphicFramePr/>
          <p:nvPr/>
        </p:nvGraphicFramePr>
        <p:xfrm>
          <a:off x="152400" y="1590020"/>
          <a:ext cx="5029200" cy="444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4114800" y="1513820"/>
          <a:ext cx="5029200" cy="4597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18" name="Straight Connector 17"/>
          <p:cNvCxnSpPr/>
          <p:nvPr/>
        </p:nvCxnSpPr>
        <p:spPr bwMode="auto">
          <a:xfrm>
            <a:off x="0" y="9890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sp>
        <p:nvSpPr>
          <p:cNvPr id="8" name="Text Box 6"/>
          <p:cNvSpPr txBox="1">
            <a:spLocks noChangeArrowheads="1"/>
          </p:cNvSpPr>
          <p:nvPr/>
        </p:nvSpPr>
        <p:spPr bwMode="auto">
          <a:xfrm>
            <a:off x="990600" y="5476220"/>
            <a:ext cx="2743200" cy="369332"/>
          </a:xfrm>
          <a:prstGeom prst="rect">
            <a:avLst/>
          </a:prstGeom>
          <a:solidFill>
            <a:schemeClr val="bg1">
              <a:lumMod val="75000"/>
            </a:schemeClr>
          </a:solidFill>
          <a:ln w="19050">
            <a:solidFill>
              <a:schemeClr val="accent6"/>
            </a:solidFill>
            <a:miter lim="800000"/>
            <a:headEnd type="none" w="sm" len="sm"/>
            <a:tailEnd type="none" w="sm" len="sm"/>
          </a:ln>
          <a:effectLst/>
          <a:scene3d>
            <a:camera prst="orthographicFront"/>
            <a:lightRig rig="threePt" dir="t"/>
          </a:scene3d>
          <a:sp3d>
            <a:bevelT/>
          </a:sp3d>
        </p:spPr>
        <p:txBody>
          <a:bodyPr wrap="square">
            <a:spAutoFit/>
          </a:bodyPr>
          <a:lstStyle/>
          <a:p>
            <a:pPr algn="ctr">
              <a:spcBef>
                <a:spcPct val="50000"/>
              </a:spcBef>
            </a:pPr>
            <a:r>
              <a:rPr lang="en-US" sz="1800" b="1" dirty="0" smtClean="0"/>
              <a:t>Total Budget = $938.6M</a:t>
            </a:r>
            <a:endParaRPr lang="en-US" sz="1800" b="1" dirty="0">
              <a:solidFill>
                <a:schemeClr val="tx1"/>
              </a:solidFill>
            </a:endParaRPr>
          </a:p>
        </p:txBody>
      </p:sp>
      <p:sp>
        <p:nvSpPr>
          <p:cNvPr id="9" name="Text Box 6"/>
          <p:cNvSpPr txBox="1">
            <a:spLocks noChangeArrowheads="1"/>
          </p:cNvSpPr>
          <p:nvPr/>
        </p:nvSpPr>
        <p:spPr bwMode="auto">
          <a:xfrm>
            <a:off x="5562600" y="5476220"/>
            <a:ext cx="2743200" cy="369332"/>
          </a:xfrm>
          <a:prstGeom prst="rect">
            <a:avLst/>
          </a:prstGeom>
          <a:solidFill>
            <a:schemeClr val="bg1">
              <a:lumMod val="75000"/>
            </a:schemeClr>
          </a:solidFill>
          <a:ln w="19050">
            <a:solidFill>
              <a:schemeClr val="accent6"/>
            </a:solidFill>
            <a:miter lim="800000"/>
            <a:headEnd type="none" w="sm" len="sm"/>
            <a:tailEnd type="none" w="sm" len="sm"/>
          </a:ln>
          <a:effectLst/>
          <a:scene3d>
            <a:camera prst="orthographicFront"/>
            <a:lightRig rig="threePt" dir="t"/>
          </a:scene3d>
          <a:sp3d>
            <a:bevelT/>
          </a:sp3d>
        </p:spPr>
        <p:txBody>
          <a:bodyPr wrap="square">
            <a:spAutoFit/>
          </a:bodyPr>
          <a:lstStyle/>
          <a:p>
            <a:pPr algn="ctr">
              <a:spcBef>
                <a:spcPct val="50000"/>
              </a:spcBef>
            </a:pPr>
            <a:r>
              <a:rPr lang="en-US" sz="1800" b="1" dirty="0" smtClean="0"/>
              <a:t>Total Budget = $964.2M</a:t>
            </a:r>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152400"/>
            <a:ext cx="9144000" cy="12192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latin typeface="Arial" charset="0"/>
                <a:cs typeface="Arial" charset="0"/>
              </a:rPr>
              <a:t>FY 2010 Proposed Budget for Approval</a:t>
            </a:r>
            <a:br>
              <a:rPr lang="en-US" sz="3600" b="1" dirty="0" smtClean="0">
                <a:latin typeface="Arial" charset="0"/>
                <a:cs typeface="Arial" charset="0"/>
              </a:rPr>
            </a:br>
            <a:r>
              <a:rPr lang="en-US" sz="3600" b="1" dirty="0" smtClean="0">
                <a:latin typeface="Arial" charset="0"/>
                <a:cs typeface="Arial" charset="0"/>
              </a:rPr>
              <a:t>OSU Agencies</a:t>
            </a:r>
          </a:p>
        </p:txBody>
      </p:sp>
      <p:cxnSp>
        <p:nvCxnSpPr>
          <p:cNvPr id="7" name="Straight Connector 6"/>
          <p:cNvCxnSpPr/>
          <p:nvPr/>
        </p:nvCxnSpPr>
        <p:spPr bwMode="auto">
          <a:xfrm>
            <a:off x="0" y="74612"/>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cxnSp>
        <p:nvCxnSpPr>
          <p:cNvPr id="8" name="Straight Connector 7"/>
          <p:cNvCxnSpPr/>
          <p:nvPr/>
        </p:nvCxnSpPr>
        <p:spPr bwMode="auto">
          <a:xfrm>
            <a:off x="0" y="1447800"/>
            <a:ext cx="9144000" cy="1588"/>
          </a:xfrm>
          <a:prstGeom prst="line">
            <a:avLst/>
          </a:prstGeom>
          <a:solidFill>
            <a:schemeClr val="accent1"/>
          </a:solidFill>
          <a:ln w="57150" cap="flat" cmpd="sng" algn="ctr">
            <a:solidFill>
              <a:srgbClr val="D95900"/>
            </a:solidFill>
            <a:prstDash val="solid"/>
            <a:round/>
            <a:headEnd type="none" w="sm" len="sm"/>
            <a:tailEnd type="none" w="sm" len="sm"/>
          </a:ln>
          <a:effectLst>
            <a:innerShdw blurRad="114300">
              <a:prstClr val="black"/>
            </a:innerShdw>
          </a:effectLst>
          <a:scene3d>
            <a:camera prst="orthographicFront"/>
            <a:lightRig rig="threePt" dir="t"/>
          </a:scene3d>
          <a:sp3d extrusionH="76200" contourW="19050">
            <a:extrusionClr>
              <a:schemeClr val="tx1"/>
            </a:extrusionClr>
            <a:contourClr>
              <a:schemeClr val="tx1"/>
            </a:contourClr>
          </a:sp3d>
        </p:spPr>
      </p:cxnSp>
      <p:graphicFrame>
        <p:nvGraphicFramePr>
          <p:cNvPr id="10244" name="Object 4"/>
          <p:cNvGraphicFramePr>
            <a:graphicFrameLocks noChangeAspect="1"/>
          </p:cNvGraphicFramePr>
          <p:nvPr/>
        </p:nvGraphicFramePr>
        <p:xfrm>
          <a:off x="319088" y="2133600"/>
          <a:ext cx="8532812" cy="2552700"/>
        </p:xfrm>
        <a:graphic>
          <a:graphicData uri="http://schemas.openxmlformats.org/presentationml/2006/ole">
            <p:oleObj spid="_x0000_s10244" name="Worksheet" r:id="rId3" imgW="6448484" imgH="1619369" progId="Excel.Sheet.8">
              <p:link updateAutomatic="1"/>
            </p:oleObj>
          </a:graphicData>
        </a:graphic>
      </p:graphicFrame>
      <p:sp>
        <p:nvSpPr>
          <p:cNvPr id="6" name="TextBox 5"/>
          <p:cNvSpPr txBox="1"/>
          <p:nvPr/>
        </p:nvSpPr>
        <p:spPr>
          <a:xfrm>
            <a:off x="228600" y="4648200"/>
            <a:ext cx="8610600" cy="954107"/>
          </a:xfrm>
          <a:prstGeom prst="rect">
            <a:avLst/>
          </a:prstGeom>
          <a:noFill/>
        </p:spPr>
        <p:txBody>
          <a:bodyPr wrap="square" rtlCol="0">
            <a:spAutoFit/>
          </a:bodyPr>
          <a:lstStyle/>
          <a:p>
            <a:r>
              <a:rPr lang="en-US" sz="1400" i="1" dirty="0" smtClean="0"/>
              <a:t>*The decrease in sponsored programs is due predominately to the following:</a:t>
            </a:r>
          </a:p>
          <a:p>
            <a:r>
              <a:rPr lang="en-US" sz="1400" i="1" dirty="0" smtClean="0"/>
              <a:t>          OSU-CHS moving medical residents from CHS payroll to be paid directly from the hospital ($5.5M)</a:t>
            </a:r>
          </a:p>
          <a:p>
            <a:r>
              <a:rPr lang="en-US" sz="1400" i="1" dirty="0" smtClean="0"/>
              <a:t>          OSU-CVHS loss of faculty with established grants, replaced with new faculty getting established</a:t>
            </a:r>
          </a:p>
          <a:p>
            <a:r>
              <a:rPr lang="en-US" sz="1400" i="1" dirty="0" smtClean="0"/>
              <a:t>               and applying for grants ($4.0M)</a:t>
            </a:r>
            <a:endParaRPr lang="en-US" sz="1400" i="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sulong">
  <a:themeElements>
    <a:clrScheme name="Custom 1">
      <a:dk1>
        <a:sysClr val="windowText" lastClr="000000"/>
      </a:dk1>
      <a:lt1>
        <a:sysClr val="window" lastClr="FFFFFF"/>
      </a:lt1>
      <a:dk2>
        <a:srgbClr val="003399"/>
      </a:dk2>
      <a:lt2>
        <a:srgbClr val="EEECE1"/>
      </a:lt2>
      <a:accent1>
        <a:srgbClr val="0000FF"/>
      </a:accent1>
      <a:accent2>
        <a:srgbClr val="FF0000"/>
      </a:accent2>
      <a:accent3>
        <a:srgbClr val="009900"/>
      </a:accent3>
      <a:accent4>
        <a:srgbClr val="990099"/>
      </a:accent4>
      <a:accent5>
        <a:srgbClr val="FFFF00"/>
      </a:accent5>
      <a:accent6>
        <a:srgbClr val="FF6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sul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ul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ul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ul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ul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ul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ul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Office\Templates\osulong.pot</Template>
  <TotalTime>4987</TotalTime>
  <Words>1122</Words>
  <Application>Microsoft Office PowerPoint</Application>
  <PresentationFormat>On-screen Show (4:3)</PresentationFormat>
  <Paragraphs>144</Paragraphs>
  <Slides>17</Slides>
  <Notes>1</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17</vt:i4>
      </vt:variant>
    </vt:vector>
  </HeadingPairs>
  <TitlesOfParts>
    <vt:vector size="23" baseType="lpstr">
      <vt:lpstr>osulong</vt:lpstr>
      <vt:lpstr>C:\C. HAWK\FY2010 Budget\FY 2010 Budget Presentation\Excel Tables for Budget Presentation.xlsx!Appropriation + ARRA!R4C1:R18C12</vt:lpstr>
      <vt:lpstr>C:\C. HAWK\FY2010 Budget\FY 2010 Budget Presentation\Excel Tables for Budget Presentation.xlsx!Source of New Revenue!R22C1:R33C8</vt:lpstr>
      <vt:lpstr>C:\C. HAWK\FY2010 Budget\FY 2010 Budget Presentation\Excel Tables for Budget Presentation.xlsx!Uses of New Revenue!R23C1:R35C4</vt:lpstr>
      <vt:lpstr>C:\C. HAWK\FY2010 Budget\FY 2010 Budget Presentation\Excel Tables for Budget Presentation.xlsx!total Budget!R31C1:R40C11</vt:lpstr>
      <vt:lpstr>C:\C. HAWK\FY2010 Budget\FY 2010 Budget Presentation\Excel Tables for Budget Presentation.xlsx!system enrollment!R3C1:R21C7</vt:lpstr>
      <vt:lpstr>FY 2010 Budget</vt:lpstr>
      <vt:lpstr>FY 2010 Budget Presentation</vt:lpstr>
      <vt:lpstr>American Recovery &amp; Reinvestment Act (ARRA) Stimulus Funding</vt:lpstr>
      <vt:lpstr>ARRA Funding Is Expected To Be Available Through FY 2011</vt:lpstr>
      <vt:lpstr>FY 2010 State Allocations to OSU Agencies</vt:lpstr>
      <vt:lpstr>Sources of New Revenue</vt:lpstr>
      <vt:lpstr>Use of New Funds</vt:lpstr>
      <vt:lpstr>Sources of Revenue for All OSU Agencies</vt:lpstr>
      <vt:lpstr>FY 2010 Proposed Budget for Approval OSU Agencies</vt:lpstr>
      <vt:lpstr>Oklahoma State University System Enrollment</vt:lpstr>
      <vt:lpstr>Future Considerations</vt:lpstr>
      <vt:lpstr>General University Highlights</vt:lpstr>
      <vt:lpstr>New Endowed Chairs Spears School of Business</vt:lpstr>
      <vt:lpstr>Additional Agency Highlights</vt:lpstr>
      <vt:lpstr>Additional Agency Highlights</vt:lpstr>
      <vt:lpstr>Additional Agency Highlights</vt:lpstr>
      <vt:lpstr>Slide 17</vt:lpstr>
    </vt:vector>
  </TitlesOfParts>
  <Company>Computing &amp;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Authorized User</dc:creator>
  <cp:lastModifiedBy>Mary Bryans</cp:lastModifiedBy>
  <cp:revision>448</cp:revision>
  <cp:lastPrinted>1999-09-29T13:20:41Z</cp:lastPrinted>
  <dcterms:created xsi:type="dcterms:W3CDTF">1998-09-30T13:46:56Z</dcterms:created>
  <dcterms:modified xsi:type="dcterms:W3CDTF">2009-06-29T15:52:39Z</dcterms:modified>
</cp:coreProperties>
</file>